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CB1160-5DE0-4640-B606-BB3D1CB5E3DE}">
  <a:tblStyle styleId="{2FCB1160-5DE0-4640-B606-BB3D1CB5E3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erriweather-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f52c9b7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f52c9b7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feaf2f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feaf2f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9f1a54b8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9f1a54b8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9f1a54b8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9f1a54b8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c84d19ce33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c84d19ce33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f52c9b70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f52c9b7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f52c9b70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f52c9b70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c84d19ce33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c84d19ce33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ee54ced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ee54ced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83ec175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83ec175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81baff58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81baff58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83ec175d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3ec175d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c84d19ce3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c84d19ce3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c7b7640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c7b7640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81baff5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81baff5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84d19ce3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84d19ce3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c84d19ce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c84d19ce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125"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2" name="Google Shape;22;p4"/>
          <p:cNvSpPr txBox="1"/>
          <p:nvPr>
            <p:ph idx="1" type="body"/>
          </p:nvPr>
        </p:nvSpPr>
        <p:spPr>
          <a:xfrm>
            <a:off x="321550" y="1482350"/>
            <a:ext cx="3706500" cy="24033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rgbClr val="FFFFFF"/>
              </a:buClr>
              <a:buSzPts val="1300"/>
              <a:buChar char="●"/>
              <a:defRPr>
                <a:solidFill>
                  <a:srgbClr val="FFFFFF"/>
                </a:solidFill>
              </a:defRPr>
            </a:lvl1pPr>
            <a:lvl2pPr indent="-298450" lvl="1" marL="914400">
              <a:spcBef>
                <a:spcPts val="1600"/>
              </a:spcBef>
              <a:spcAft>
                <a:spcPts val="0"/>
              </a:spcAft>
              <a:buClr>
                <a:srgbClr val="FFFFFF"/>
              </a:buClr>
              <a:buSzPts val="1100"/>
              <a:buChar char="○"/>
              <a:defRPr>
                <a:solidFill>
                  <a:srgbClr val="FFFFFF"/>
                </a:solidFill>
              </a:defRPr>
            </a:lvl2pPr>
            <a:lvl3pPr indent="-298450" lvl="2" marL="1371600">
              <a:spcBef>
                <a:spcPts val="1600"/>
              </a:spcBef>
              <a:spcAft>
                <a:spcPts val="0"/>
              </a:spcAft>
              <a:buClr>
                <a:srgbClr val="FFFFFF"/>
              </a:buClr>
              <a:buSzPts val="1100"/>
              <a:buChar char="■"/>
              <a:defRPr>
                <a:solidFill>
                  <a:srgbClr val="FFFFFF"/>
                </a:solidFill>
              </a:defRPr>
            </a:lvl3pPr>
            <a:lvl4pPr indent="-298450" lvl="3" marL="1828800">
              <a:spcBef>
                <a:spcPts val="1600"/>
              </a:spcBef>
              <a:spcAft>
                <a:spcPts val="0"/>
              </a:spcAft>
              <a:buClr>
                <a:srgbClr val="FFFFFF"/>
              </a:buClr>
              <a:buSzPts val="1100"/>
              <a:buChar char="●"/>
              <a:defRPr>
                <a:solidFill>
                  <a:srgbClr val="FFFFFF"/>
                </a:solidFill>
              </a:defRPr>
            </a:lvl4pPr>
            <a:lvl5pPr indent="-298450" lvl="4" marL="2286000">
              <a:spcBef>
                <a:spcPts val="1600"/>
              </a:spcBef>
              <a:spcAft>
                <a:spcPts val="0"/>
              </a:spcAft>
              <a:buClr>
                <a:srgbClr val="FFFFFF"/>
              </a:buClr>
              <a:buSzPts val="1100"/>
              <a:buChar char="○"/>
              <a:defRPr>
                <a:solidFill>
                  <a:srgbClr val="FFFFFF"/>
                </a:solidFill>
              </a:defRPr>
            </a:lvl5pPr>
            <a:lvl6pPr indent="-298450" lvl="5" marL="2743200">
              <a:spcBef>
                <a:spcPts val="1600"/>
              </a:spcBef>
              <a:spcAft>
                <a:spcPts val="0"/>
              </a:spcAft>
              <a:buClr>
                <a:srgbClr val="FFFFFF"/>
              </a:buClr>
              <a:buSzPts val="1100"/>
              <a:buChar char="■"/>
              <a:defRPr>
                <a:solidFill>
                  <a:srgbClr val="FFFFFF"/>
                </a:solidFill>
              </a:defRPr>
            </a:lvl6pPr>
            <a:lvl7pPr indent="-298450" lvl="6" marL="3200400">
              <a:spcBef>
                <a:spcPts val="1600"/>
              </a:spcBef>
              <a:spcAft>
                <a:spcPts val="0"/>
              </a:spcAft>
              <a:buClr>
                <a:srgbClr val="FFFFFF"/>
              </a:buClr>
              <a:buSzPts val="1100"/>
              <a:buChar char="●"/>
              <a:defRPr>
                <a:solidFill>
                  <a:srgbClr val="FFFFFF"/>
                </a:solidFill>
              </a:defRPr>
            </a:lvl7pPr>
            <a:lvl8pPr indent="-298450" lvl="7" marL="3657600">
              <a:spcBef>
                <a:spcPts val="1600"/>
              </a:spcBef>
              <a:spcAft>
                <a:spcPts val="0"/>
              </a:spcAft>
              <a:buClr>
                <a:srgbClr val="FFFFFF"/>
              </a:buClr>
              <a:buSzPts val="1100"/>
              <a:buChar char="○"/>
              <a:defRPr>
                <a:solidFill>
                  <a:srgbClr val="FFFFFF"/>
                </a:solidFill>
              </a:defRPr>
            </a:lvl8pPr>
            <a:lvl9pPr indent="-298450" lvl="8" marL="4114800">
              <a:spcBef>
                <a:spcPts val="1600"/>
              </a:spcBef>
              <a:spcAft>
                <a:spcPts val="1600"/>
              </a:spcAft>
              <a:buClr>
                <a:srgbClr val="FFFFFF"/>
              </a:buClr>
              <a:buSzPts val="1100"/>
              <a:buChar char="■"/>
              <a:defRPr>
                <a:solidFill>
                  <a:srgbClr val="FFFFFF"/>
                </a:solidFill>
              </a:defRPr>
            </a:lvl9pPr>
          </a:lstStyle>
          <a:p/>
        </p:txBody>
      </p:sp>
      <p:sp>
        <p:nvSpPr>
          <p:cNvPr id="23" name="Google Shape;23;p4"/>
          <p:cNvSpPr txBox="1"/>
          <p:nvPr>
            <p:ph type="title"/>
          </p:nvPr>
        </p:nvSpPr>
        <p:spPr>
          <a:xfrm>
            <a:off x="311725" y="500925"/>
            <a:ext cx="3706500" cy="638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2" type="body"/>
          </p:nvPr>
        </p:nvSpPr>
        <p:spPr>
          <a:xfrm>
            <a:off x="4644675" y="500925"/>
            <a:ext cx="4166400" cy="4432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idx="3" type="body"/>
          </p:nvPr>
        </p:nvSpPr>
        <p:spPr>
          <a:xfrm>
            <a:off x="321550" y="4073150"/>
            <a:ext cx="3706500" cy="816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1600"/>
              </a:spcBef>
              <a:spcAft>
                <a:spcPts val="160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4840017"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4839900"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40" name="Google Shape;40;p7"/>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7"/>
          <p:cNvSpPr txBox="1"/>
          <p:nvPr>
            <p:ph type="title"/>
          </p:nvPr>
        </p:nvSpPr>
        <p:spPr>
          <a:xfrm>
            <a:off x="5264725" y="500925"/>
            <a:ext cx="3706500" cy="63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 name="Google Shape;42;p7"/>
          <p:cNvSpPr txBox="1"/>
          <p:nvPr>
            <p:ph idx="1" type="body"/>
          </p:nvPr>
        </p:nvSpPr>
        <p:spPr>
          <a:xfrm>
            <a:off x="301275" y="500925"/>
            <a:ext cx="4166400" cy="4432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3" name="Google Shape;43;p7"/>
          <p:cNvSpPr txBox="1"/>
          <p:nvPr>
            <p:ph idx="2" type="body"/>
          </p:nvPr>
        </p:nvSpPr>
        <p:spPr>
          <a:xfrm>
            <a:off x="5264725" y="1703050"/>
            <a:ext cx="3706500" cy="2194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rgbClr val="FFFFFF"/>
              </a:buClr>
              <a:buSzPts val="1300"/>
              <a:buChar char="●"/>
              <a:defRPr>
                <a:solidFill>
                  <a:srgbClr val="FFFFFF"/>
                </a:solidFill>
              </a:defRPr>
            </a:lvl1pPr>
            <a:lvl2pPr indent="-298450" lvl="1" marL="914400">
              <a:spcBef>
                <a:spcPts val="1600"/>
              </a:spcBef>
              <a:spcAft>
                <a:spcPts val="0"/>
              </a:spcAft>
              <a:buClr>
                <a:srgbClr val="FFFFFF"/>
              </a:buClr>
              <a:buSzPts val="1100"/>
              <a:buChar char="○"/>
              <a:defRPr>
                <a:solidFill>
                  <a:srgbClr val="FFFFFF"/>
                </a:solidFill>
              </a:defRPr>
            </a:lvl2pPr>
            <a:lvl3pPr indent="-298450" lvl="2" marL="1371600">
              <a:spcBef>
                <a:spcPts val="1600"/>
              </a:spcBef>
              <a:spcAft>
                <a:spcPts val="0"/>
              </a:spcAft>
              <a:buClr>
                <a:srgbClr val="FFFFFF"/>
              </a:buClr>
              <a:buSzPts val="1100"/>
              <a:buChar char="■"/>
              <a:defRPr>
                <a:solidFill>
                  <a:srgbClr val="FFFFFF"/>
                </a:solidFill>
              </a:defRPr>
            </a:lvl3pPr>
            <a:lvl4pPr indent="-298450" lvl="3" marL="1828800">
              <a:spcBef>
                <a:spcPts val="1600"/>
              </a:spcBef>
              <a:spcAft>
                <a:spcPts val="0"/>
              </a:spcAft>
              <a:buClr>
                <a:srgbClr val="FFFFFF"/>
              </a:buClr>
              <a:buSzPts val="1100"/>
              <a:buChar char="●"/>
              <a:defRPr>
                <a:solidFill>
                  <a:srgbClr val="FFFFFF"/>
                </a:solidFill>
              </a:defRPr>
            </a:lvl4pPr>
            <a:lvl5pPr indent="-298450" lvl="4" marL="2286000">
              <a:spcBef>
                <a:spcPts val="1600"/>
              </a:spcBef>
              <a:spcAft>
                <a:spcPts val="0"/>
              </a:spcAft>
              <a:buClr>
                <a:srgbClr val="FFFFFF"/>
              </a:buClr>
              <a:buSzPts val="1100"/>
              <a:buChar char="○"/>
              <a:defRPr>
                <a:solidFill>
                  <a:srgbClr val="FFFFFF"/>
                </a:solidFill>
              </a:defRPr>
            </a:lvl5pPr>
            <a:lvl6pPr indent="-298450" lvl="5" marL="2743200">
              <a:spcBef>
                <a:spcPts val="1600"/>
              </a:spcBef>
              <a:spcAft>
                <a:spcPts val="0"/>
              </a:spcAft>
              <a:buClr>
                <a:srgbClr val="FFFFFF"/>
              </a:buClr>
              <a:buSzPts val="1100"/>
              <a:buChar char="■"/>
              <a:defRPr>
                <a:solidFill>
                  <a:srgbClr val="FFFFFF"/>
                </a:solidFill>
              </a:defRPr>
            </a:lvl6pPr>
            <a:lvl7pPr indent="-298450" lvl="6" marL="3200400">
              <a:spcBef>
                <a:spcPts val="1600"/>
              </a:spcBef>
              <a:spcAft>
                <a:spcPts val="0"/>
              </a:spcAft>
              <a:buClr>
                <a:srgbClr val="FFFFFF"/>
              </a:buClr>
              <a:buSzPts val="1100"/>
              <a:buChar char="●"/>
              <a:defRPr>
                <a:solidFill>
                  <a:srgbClr val="FFFFFF"/>
                </a:solidFill>
              </a:defRPr>
            </a:lvl7pPr>
            <a:lvl8pPr indent="-298450" lvl="7" marL="3657600">
              <a:spcBef>
                <a:spcPts val="1600"/>
              </a:spcBef>
              <a:spcAft>
                <a:spcPts val="0"/>
              </a:spcAft>
              <a:buClr>
                <a:srgbClr val="FFFFFF"/>
              </a:buClr>
              <a:buSzPts val="1100"/>
              <a:buChar char="○"/>
              <a:defRPr>
                <a:solidFill>
                  <a:srgbClr val="FFFFFF"/>
                </a:solidFill>
              </a:defRPr>
            </a:lvl8pPr>
            <a:lvl9pPr indent="-298450" lvl="8" marL="4114800">
              <a:spcBef>
                <a:spcPts val="1600"/>
              </a:spcBef>
              <a:spcAft>
                <a:spcPts val="1600"/>
              </a:spcAft>
              <a:buClr>
                <a:srgbClr val="FFFFFF"/>
              </a:buClr>
              <a:buSzPts val="1100"/>
              <a:buChar char="■"/>
              <a:defRPr>
                <a:solidFill>
                  <a:srgbClr val="FFFFFF"/>
                </a:solidFill>
              </a:defRPr>
            </a:lvl9pPr>
          </a:lstStyle>
          <a:p/>
        </p:txBody>
      </p:sp>
      <p:sp>
        <p:nvSpPr>
          <p:cNvPr id="44" name="Google Shape;44;p7"/>
          <p:cNvSpPr txBox="1"/>
          <p:nvPr>
            <p:ph idx="3" type="body"/>
          </p:nvPr>
        </p:nvSpPr>
        <p:spPr>
          <a:xfrm>
            <a:off x="5264725" y="4065125"/>
            <a:ext cx="3706500" cy="7470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160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1600"/>
              </a:spcBef>
              <a:spcAft>
                <a:spcPts val="160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 name="Google Shape;51;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52" name="Google Shape;52;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rit.edu/academicaffairs/policiesmanual/d0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se.rit.edu/~gcis-124/units.html" TargetMode="External"/><Relationship Id="rId4" Type="http://schemas.openxmlformats.org/officeDocument/2006/relationships/hyperlink" Target="http://www.se.rit.edu/~gcis-124/syllabus.html" TargetMode="External"/><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GCIS-124</a:t>
            </a:r>
            <a:endParaRPr/>
          </a:p>
          <a:p>
            <a:pPr indent="0" lvl="0" marL="0" rtl="0" algn="l">
              <a:spcBef>
                <a:spcPts val="0"/>
              </a:spcBef>
              <a:spcAft>
                <a:spcPts val="0"/>
              </a:spcAft>
              <a:buNone/>
            </a:pPr>
            <a:r>
              <a:rPr lang="en" sz="3100"/>
              <a:t>Software Development &amp; Problem Solving</a:t>
            </a:r>
            <a:endParaRPr sz="3100"/>
          </a:p>
        </p:txBody>
      </p:sp>
      <p:sp>
        <p:nvSpPr>
          <p:cNvPr id="69" name="Google Shape;69;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t>Course Intro</a:t>
            </a:r>
            <a:endParaRPr i="1" sz="2600"/>
          </a:p>
        </p:txBody>
      </p:sp>
      <p:grpSp>
        <p:nvGrpSpPr>
          <p:cNvPr id="70" name="Google Shape;70;p13"/>
          <p:cNvGrpSpPr/>
          <p:nvPr/>
        </p:nvGrpSpPr>
        <p:grpSpPr>
          <a:xfrm>
            <a:off x="5001999" y="4264475"/>
            <a:ext cx="3908400" cy="738300"/>
            <a:chOff x="5001999" y="4264475"/>
            <a:chExt cx="3908400" cy="738300"/>
          </a:xfrm>
        </p:grpSpPr>
        <p:sp>
          <p:nvSpPr>
            <p:cNvPr id="71" name="Google Shape;71;p13"/>
            <p:cNvSpPr/>
            <p:nvPr/>
          </p:nvSpPr>
          <p:spPr>
            <a:xfrm>
              <a:off x="5001999" y="4264475"/>
              <a:ext cx="3908400" cy="738300"/>
            </a:xfrm>
            <a:prstGeom prst="rect">
              <a:avLst/>
            </a:prstGeom>
            <a:solidFill>
              <a:srgbClr val="FFFFFF"/>
            </a:solidFill>
            <a:ln cap="flat" cmpd="sng" w="9525">
              <a:solidFill>
                <a:srgbClr val="626B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3"/>
            <p:cNvPicPr preferRelativeResize="0"/>
            <p:nvPr/>
          </p:nvPicPr>
          <p:blipFill>
            <a:blip r:embed="rId3">
              <a:alphaModFix/>
            </a:blip>
            <a:stretch>
              <a:fillRect/>
            </a:stretch>
          </p:blipFill>
          <p:spPr>
            <a:xfrm>
              <a:off x="5088600" y="4363853"/>
              <a:ext cx="3725223" cy="5448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5264724" y="955928"/>
            <a:ext cx="2296648" cy="1289613"/>
          </a:xfrm>
          <a:prstGeom prst="rect">
            <a:avLst/>
          </a:prstGeom>
          <a:noFill/>
          <a:ln cap="flat" cmpd="sng" w="19050">
            <a:solidFill>
              <a:schemeClr val="dk2"/>
            </a:solidFill>
            <a:prstDash val="solid"/>
            <a:round/>
            <a:headEnd len="sm" w="sm" type="none"/>
            <a:tailEnd len="sm" w="sm" type="none"/>
          </a:ln>
        </p:spPr>
      </p:pic>
      <p:pic>
        <p:nvPicPr>
          <p:cNvPr id="159" name="Google Shape;159;p22"/>
          <p:cNvPicPr preferRelativeResize="0"/>
          <p:nvPr/>
        </p:nvPicPr>
        <p:blipFill>
          <a:blip r:embed="rId4">
            <a:alphaModFix/>
          </a:blip>
          <a:stretch>
            <a:fillRect/>
          </a:stretch>
        </p:blipFill>
        <p:spPr>
          <a:xfrm>
            <a:off x="6592333" y="1798499"/>
            <a:ext cx="2164393" cy="1215349"/>
          </a:xfrm>
          <a:prstGeom prst="rect">
            <a:avLst/>
          </a:prstGeom>
          <a:noFill/>
          <a:ln cap="flat" cmpd="sng" w="19050">
            <a:solidFill>
              <a:schemeClr val="dk2"/>
            </a:solidFill>
            <a:prstDash val="solid"/>
            <a:round/>
            <a:headEnd len="sm" w="sm" type="none"/>
            <a:tailEnd len="sm" w="sm" type="none"/>
          </a:ln>
        </p:spPr>
      </p:pic>
      <p:sp>
        <p:nvSpPr>
          <p:cNvPr id="160" name="Google Shape;160;p22"/>
          <p:cNvSpPr txBox="1"/>
          <p:nvPr>
            <p:ph idx="12" type="sldNum"/>
          </p:nvPr>
        </p:nvSpPr>
        <p:spPr>
          <a:xfrm>
            <a:off x="14258" y="47394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1" name="Google Shape;161;p22"/>
          <p:cNvSpPr txBox="1"/>
          <p:nvPr>
            <p:ph type="title"/>
          </p:nvPr>
        </p:nvSpPr>
        <p:spPr>
          <a:xfrm>
            <a:off x="5264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Lectures</a:t>
            </a:r>
            <a:endParaRPr/>
          </a:p>
        </p:txBody>
      </p:sp>
      <p:sp>
        <p:nvSpPr>
          <p:cNvPr id="162" name="Google Shape;162;p22"/>
          <p:cNvSpPr txBox="1"/>
          <p:nvPr>
            <p:ph idx="1" type="body"/>
          </p:nvPr>
        </p:nvSpPr>
        <p:spPr>
          <a:xfrm>
            <a:off x="333575" y="154825"/>
            <a:ext cx="4334100" cy="47040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Immediately following the daily quiz and/or mini-practicum, your instructor will begin each day’s </a:t>
            </a:r>
            <a:r>
              <a:rPr b="1" i="1" lang="en">
                <a:solidFill>
                  <a:srgbClr val="FF0000"/>
                </a:solidFill>
              </a:rPr>
              <a:t>lecture</a:t>
            </a:r>
            <a:r>
              <a:rPr lang="en"/>
              <a:t>.</a:t>
            </a:r>
            <a:endParaRPr/>
          </a:p>
          <a:p>
            <a:pPr indent="-298450" lvl="1" marL="914400" rtl="0" algn="l">
              <a:spcBef>
                <a:spcPts val="0"/>
              </a:spcBef>
              <a:spcAft>
                <a:spcPts val="0"/>
              </a:spcAft>
              <a:buSzPts val="1100"/>
              <a:buChar char="○"/>
            </a:pPr>
            <a:r>
              <a:rPr lang="en"/>
              <a:t>Each lecture comprises a mix of schedule reminders, new topics, and active learning activities.</a:t>
            </a:r>
            <a:endParaRPr/>
          </a:p>
          <a:p>
            <a:pPr indent="-311150" lvl="0" marL="457200" rtl="0" algn="l">
              <a:spcBef>
                <a:spcPts val="0"/>
              </a:spcBef>
              <a:spcAft>
                <a:spcPts val="0"/>
              </a:spcAft>
              <a:buSzPts val="1300"/>
              <a:buChar char="●"/>
            </a:pPr>
            <a:r>
              <a:rPr b="1" i="1" lang="en">
                <a:solidFill>
                  <a:srgbClr val="FF0000"/>
                </a:solidFill>
              </a:rPr>
              <a:t>Reminders</a:t>
            </a:r>
            <a:r>
              <a:rPr b="1" i="1" lang="en"/>
              <a:t> </a:t>
            </a:r>
            <a:r>
              <a:rPr lang="en"/>
              <a:t>include your weekly schedule, upcoming topics, assignments deadlines, exams, and other important dates and times.</a:t>
            </a:r>
            <a:endParaRPr/>
          </a:p>
          <a:p>
            <a:pPr indent="-311150" lvl="0" marL="457200" rtl="0" algn="l">
              <a:spcBef>
                <a:spcPts val="0"/>
              </a:spcBef>
              <a:spcAft>
                <a:spcPts val="0"/>
              </a:spcAft>
              <a:buSzPts val="1300"/>
              <a:buChar char="●"/>
            </a:pPr>
            <a:r>
              <a:rPr b="1" i="1" lang="en">
                <a:solidFill>
                  <a:srgbClr val="FF0000"/>
                </a:solidFill>
              </a:rPr>
              <a:t>Topics</a:t>
            </a:r>
            <a:r>
              <a:rPr lang="en"/>
              <a:t> include new computing topics and examples.</a:t>
            </a:r>
            <a:endParaRPr/>
          </a:p>
          <a:p>
            <a:pPr indent="-298450" lvl="1" marL="914400" rtl="0" algn="l">
              <a:spcBef>
                <a:spcPts val="0"/>
              </a:spcBef>
              <a:spcAft>
                <a:spcPts val="0"/>
              </a:spcAft>
              <a:buSzPts val="1100"/>
              <a:buChar char="○"/>
            </a:pPr>
            <a:r>
              <a:rPr lang="en"/>
              <a:t>These are presented 5-10 minutes at a time.</a:t>
            </a:r>
            <a:endParaRPr/>
          </a:p>
          <a:p>
            <a:pPr indent="-311150" lvl="0" marL="457200" rtl="0" algn="l">
              <a:spcBef>
                <a:spcPts val="0"/>
              </a:spcBef>
              <a:spcAft>
                <a:spcPts val="0"/>
              </a:spcAft>
              <a:buSzPts val="1300"/>
              <a:buChar char="●"/>
            </a:pPr>
            <a:r>
              <a:rPr b="1" i="1" lang="en">
                <a:solidFill>
                  <a:srgbClr val="FF0000"/>
                </a:solidFill>
              </a:rPr>
              <a:t>Active Learning Activities</a:t>
            </a:r>
            <a:r>
              <a:rPr lang="en"/>
              <a:t> are your opportunity to immediately practice the concepts that you have just learned.</a:t>
            </a:r>
            <a:endParaRPr/>
          </a:p>
          <a:p>
            <a:pPr indent="-298450" lvl="1" marL="914400" rtl="0" algn="l">
              <a:spcBef>
                <a:spcPts val="0"/>
              </a:spcBef>
              <a:spcAft>
                <a:spcPts val="0"/>
              </a:spcAft>
              <a:buSzPts val="1100"/>
              <a:buChar char="○"/>
            </a:pPr>
            <a:r>
              <a:rPr lang="en"/>
              <a:t>You’ll spend a few minutes on each activity.</a:t>
            </a:r>
            <a:endParaRPr/>
          </a:p>
          <a:p>
            <a:pPr indent="-298450" lvl="1" marL="914400" rtl="0" algn="l">
              <a:spcBef>
                <a:spcPts val="0"/>
              </a:spcBef>
              <a:spcAft>
                <a:spcPts val="0"/>
              </a:spcAft>
              <a:buSzPts val="1100"/>
              <a:buChar char="○"/>
            </a:pPr>
            <a:r>
              <a:rPr lang="en"/>
              <a:t>Your instructor and the course assistants will be there to help if you have questions. Raise your hand!</a:t>
            </a:r>
            <a:endParaRPr/>
          </a:p>
          <a:p>
            <a:pPr indent="-298450" lvl="1" marL="914400" rtl="0" algn="l">
              <a:spcBef>
                <a:spcPts val="0"/>
              </a:spcBef>
              <a:spcAft>
                <a:spcPts val="0"/>
              </a:spcAft>
              <a:buSzPts val="1100"/>
              <a:buChar char="○"/>
            </a:pPr>
            <a:r>
              <a:rPr lang="en"/>
              <a:t>Your instructor will go over the solution with the class.</a:t>
            </a:r>
            <a:endParaRPr/>
          </a:p>
          <a:p>
            <a:pPr indent="-311150" lvl="0" marL="457200" rtl="0" algn="l">
              <a:spcBef>
                <a:spcPts val="0"/>
              </a:spcBef>
              <a:spcAft>
                <a:spcPts val="0"/>
              </a:spcAft>
              <a:buSzPts val="1300"/>
              <a:buChar char="●"/>
            </a:pPr>
            <a:r>
              <a:rPr b="1" i="1" lang="en">
                <a:solidFill>
                  <a:srgbClr val="FF0000"/>
                </a:solidFill>
              </a:rPr>
              <a:t>Class activities will count for 5% of your final grade.</a:t>
            </a:r>
            <a:endParaRPr b="1" i="1">
              <a:solidFill>
                <a:srgbClr val="FF0000"/>
              </a:solidFill>
            </a:endParaRPr>
          </a:p>
        </p:txBody>
      </p:sp>
      <p:sp>
        <p:nvSpPr>
          <p:cNvPr id="163" name="Google Shape;163;p22"/>
          <p:cNvSpPr txBox="1"/>
          <p:nvPr>
            <p:ph idx="3" type="body"/>
          </p:nvPr>
        </p:nvSpPr>
        <p:spPr>
          <a:xfrm>
            <a:off x="5264725" y="4065125"/>
            <a:ext cx="3706500" cy="747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Each lecture will be provided through the course web site</a:t>
            </a:r>
            <a:r>
              <a:rPr lang="en" sz="1200"/>
              <a:t>. </a:t>
            </a:r>
            <a:r>
              <a:rPr lang="en" sz="1200"/>
              <a:t>Your instructor may or may not present directly from these materials.</a:t>
            </a:r>
            <a:endParaRPr sz="1200"/>
          </a:p>
        </p:txBody>
      </p:sp>
      <p:pic>
        <p:nvPicPr>
          <p:cNvPr id="164" name="Google Shape;164;p22"/>
          <p:cNvPicPr preferRelativeResize="0"/>
          <p:nvPr/>
        </p:nvPicPr>
        <p:blipFill>
          <a:blip r:embed="rId5">
            <a:alphaModFix/>
          </a:blip>
          <a:stretch>
            <a:fillRect/>
          </a:stretch>
        </p:blipFill>
        <p:spPr>
          <a:xfrm>
            <a:off x="5281290" y="2535671"/>
            <a:ext cx="2164398" cy="1216426"/>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0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1000"/>
                                        <p:tgtEl>
                                          <p:spTgt spid="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animEffect filter="fade" transition="in">
                                      <p:cBhvr>
                                        <p:cTn dur="1000"/>
                                        <p:tgtEl>
                                          <p:spTgt spid="1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animEffect filter="fade" transition="in">
                                      <p:cBhvr>
                                        <p:cTn dur="1000"/>
                                        <p:tgtEl>
                                          <p:spTgt spid="1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animEffect filter="fade" transition="in">
                                      <p:cBhvr>
                                        <p:cTn dur="1000"/>
                                        <p:tgtEl>
                                          <p:spTgt spid="1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animEffect filter="fade" transition="in">
                                      <p:cBhvr>
                                        <p:cTn dur="1000"/>
                                        <p:tgtEl>
                                          <p:spTgt spid="1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9" st="9"/>
                                            </p:txEl>
                                          </p:spTgt>
                                        </p:tgtEl>
                                        <p:attrNameLst>
                                          <p:attrName>style.visibility</p:attrName>
                                        </p:attrNameLst>
                                      </p:cBhvr>
                                      <p:to>
                                        <p:strVal val="visible"/>
                                      </p:to>
                                    </p:set>
                                    <p:animEffect filter="fade" transition="in">
                                      <p:cBhvr>
                                        <p:cTn dur="1000"/>
                                        <p:tgtEl>
                                          <p:spTgt spid="16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Rubric</a:t>
            </a:r>
            <a:endParaRPr/>
          </a:p>
        </p:txBody>
      </p:sp>
      <p:graphicFrame>
        <p:nvGraphicFramePr>
          <p:cNvPr id="170" name="Google Shape;170;p23"/>
          <p:cNvGraphicFramePr/>
          <p:nvPr/>
        </p:nvGraphicFramePr>
        <p:xfrm>
          <a:off x="98095" y="1325026"/>
          <a:ext cx="3000000" cy="3000000"/>
        </p:xfrm>
        <a:graphic>
          <a:graphicData uri="http://schemas.openxmlformats.org/drawingml/2006/table">
            <a:tbl>
              <a:tblPr>
                <a:noFill/>
                <a:tableStyleId>{2FCB1160-5DE0-4640-B606-BB3D1CB5E3DE}</a:tableStyleId>
              </a:tblPr>
              <a:tblGrid>
                <a:gridCol w="1268700"/>
                <a:gridCol w="1268700"/>
                <a:gridCol w="1268700"/>
                <a:gridCol w="1268700"/>
                <a:gridCol w="1268700"/>
                <a:gridCol w="1268700"/>
                <a:gridCol w="1268700"/>
              </a:tblGrid>
              <a:tr h="381000">
                <a:tc>
                  <a:txBody>
                    <a:bodyPr/>
                    <a:lstStyle/>
                    <a:p>
                      <a:pPr indent="0" lvl="0" marL="0" rtl="0" algn="ctr">
                        <a:spcBef>
                          <a:spcPts val="0"/>
                        </a:spcBef>
                        <a:spcAft>
                          <a:spcPts val="0"/>
                        </a:spcAft>
                        <a:buNone/>
                      </a:pPr>
                      <a:r>
                        <a:rPr b="1" lang="en" sz="1200">
                          <a:solidFill>
                            <a:srgbClr val="FFFFFF"/>
                          </a:solidFill>
                        </a:rPr>
                        <a:t>Exceptional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Competent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Acceptable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Developing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Beginning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Needs Improvement</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a:solidFill>
                            <a:srgbClr val="FFFFFF"/>
                          </a:solidFill>
                        </a:rPr>
                        <a:t>Unacceptable Performance</a:t>
                      </a:r>
                      <a:endParaRPr b="1"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6200">
                <a:tc>
                  <a:txBody>
                    <a:bodyPr/>
                    <a:lstStyle/>
                    <a:p>
                      <a:pPr indent="0" lvl="0" marL="0" rtl="0" algn="ctr">
                        <a:spcBef>
                          <a:spcPts val="0"/>
                        </a:spcBef>
                        <a:spcAft>
                          <a:spcPts val="0"/>
                        </a:spcAft>
                        <a:buNone/>
                      </a:pPr>
                      <a:r>
                        <a:rPr b="1" lang="en">
                          <a:solidFill>
                            <a:srgbClr val="FFFFFF"/>
                          </a:solidFill>
                        </a:rPr>
                        <a:t>6 (100%)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5 (95%)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4 (88%)</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3 (75%)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2 (50%)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1 (25%)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0 (0%)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81000">
                <a:tc>
                  <a:txBody>
                    <a:bodyPr/>
                    <a:lstStyle/>
                    <a:p>
                      <a:pPr indent="0" lvl="0" marL="0" rtl="0" algn="ctr">
                        <a:spcBef>
                          <a:spcPts val="0"/>
                        </a:spcBef>
                        <a:spcAft>
                          <a:spcPts val="0"/>
                        </a:spcAft>
                        <a:buNone/>
                      </a:pPr>
                      <a:r>
                        <a:rPr lang="en" sz="750"/>
                        <a:t>The solution is complete and correct. Instructions were followed completely.</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or</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The student made a small number of minor errors for the first time, e.g. wrongly named files, output that does not match specifications, etc. A warning should be issued regarding any errors.</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50"/>
                        <a:t>The solution is functionally complete other than a small number of functional errors. Instructions were followed completely.</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or</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The solution is completely correct but the student made a small number of errors that they have made at least once before, e.g. wrongly named files, output that does not match specifications, etc. An explanation should be issued regarding any of these errors. Instructions were followed completely.</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50"/>
                        <a:t>The solution includes at least 80% of the required functionality and all instructions have been followed.</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or</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The student's effort is obvious based on the volume of work and commit history, but there are a modest number of errors that range from relatively minor to significant that can be easily fixed by a member of the course staff with minimal effort.</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50"/>
                        <a:t>The solution includes at least 50% of the required functionality and all instructions have been followed. The student's effort based on volume of work and commit history is obvious. There is at least some attempt to implement the missing functionality. Errors can be easily fixed by a member of the course staff in a short amount of time.</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50"/>
                        <a:t>The solution includes at least 50% of the required functionality and all instructions have been followed. The student's effort based on volume of work and commit history is obvious. There is at least some attempt to implement the missing functionality. Errors can be easily fixed by a member of the course staff in a short amount of time.</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50"/>
                        <a:t>The solution shows some evidence of effort but does not demonstrate the desired learning outcomes.</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Less than 50% of the required functionality is working.</a:t>
                      </a:r>
                      <a:endParaRPr sz="750"/>
                    </a:p>
                    <a:p>
                      <a:pPr indent="0" lvl="0" marL="0" rtl="0" algn="ctr">
                        <a:spcBef>
                          <a:spcPts val="0"/>
                        </a:spcBef>
                        <a:spcAft>
                          <a:spcPts val="0"/>
                        </a:spcAft>
                        <a:buNone/>
                      </a:pPr>
                      <a:r>
                        <a:t/>
                      </a:r>
                      <a:endParaRPr sz="750"/>
                    </a:p>
                    <a:p>
                      <a:pPr indent="0" lvl="0" marL="0" rtl="0" algn="ctr">
                        <a:spcBef>
                          <a:spcPts val="0"/>
                        </a:spcBef>
                        <a:spcAft>
                          <a:spcPts val="0"/>
                        </a:spcAft>
                        <a:buNone/>
                      </a:pPr>
                      <a:r>
                        <a:rPr lang="en" sz="750"/>
                        <a:t>There are serious errors that require significant effort to fix including code that does not compile or that crashes when executed.</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750"/>
                        <a:t>Little or no effort. Almost all of the required functionality is missing. The commit history shows very little activity on behalf of the student.</a:t>
                      </a:r>
                      <a:endParaRPr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should I do (if I get this score)?</a:t>
            </a:r>
            <a:endParaRPr/>
          </a:p>
        </p:txBody>
      </p:sp>
      <p:sp>
        <p:nvSpPr>
          <p:cNvPr id="176" name="Google Shape;17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7" name="Google Shape;177;p24"/>
          <p:cNvGraphicFramePr/>
          <p:nvPr/>
        </p:nvGraphicFramePr>
        <p:xfrm>
          <a:off x="367770" y="1325026"/>
          <a:ext cx="3000000" cy="3000000"/>
        </p:xfrm>
        <a:graphic>
          <a:graphicData uri="http://schemas.openxmlformats.org/drawingml/2006/table">
            <a:tbl>
              <a:tblPr>
                <a:noFill/>
                <a:tableStyleId>{2FCB1160-5DE0-4640-B606-BB3D1CB5E3DE}</a:tableStyleId>
              </a:tblPr>
              <a:tblGrid>
                <a:gridCol w="1193500"/>
                <a:gridCol w="1193500"/>
                <a:gridCol w="1193500"/>
                <a:gridCol w="1193500"/>
                <a:gridCol w="1193500"/>
                <a:gridCol w="1193500"/>
                <a:gridCol w="1193500"/>
              </a:tblGrid>
              <a:tr h="396200">
                <a:tc>
                  <a:txBody>
                    <a:bodyPr/>
                    <a:lstStyle/>
                    <a:p>
                      <a:pPr indent="0" lvl="0" marL="0" rtl="0" algn="ctr">
                        <a:spcBef>
                          <a:spcPts val="0"/>
                        </a:spcBef>
                        <a:spcAft>
                          <a:spcPts val="0"/>
                        </a:spcAft>
                        <a:buNone/>
                      </a:pPr>
                      <a:r>
                        <a:rPr b="1" lang="en">
                          <a:solidFill>
                            <a:srgbClr val="FFFFFF"/>
                          </a:solidFill>
                        </a:rPr>
                        <a:t>6</a:t>
                      </a:r>
                      <a:r>
                        <a:rPr b="1" lang="en">
                          <a:solidFill>
                            <a:srgbClr val="FFFFFF"/>
                          </a:solidFill>
                        </a:rPr>
                        <a:t> (100%)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5</a:t>
                      </a:r>
                      <a:r>
                        <a:rPr b="1" lang="en">
                          <a:solidFill>
                            <a:srgbClr val="FFFFFF"/>
                          </a:solidFill>
                        </a:rPr>
                        <a:t> (95%)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4</a:t>
                      </a:r>
                      <a:r>
                        <a:rPr b="1" lang="en">
                          <a:solidFill>
                            <a:srgbClr val="FFFFFF"/>
                          </a:solidFill>
                        </a:rPr>
                        <a:t> (88%)</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3</a:t>
                      </a:r>
                      <a:r>
                        <a:rPr b="1" lang="en">
                          <a:solidFill>
                            <a:srgbClr val="FFFFFF"/>
                          </a:solidFill>
                        </a:rPr>
                        <a:t> (75%)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2</a:t>
                      </a:r>
                      <a:r>
                        <a:rPr b="1" lang="en">
                          <a:solidFill>
                            <a:srgbClr val="FFFFFF"/>
                          </a:solidFill>
                        </a:rPr>
                        <a:t> (50%)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1 (25%)</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a:solidFill>
                            <a:srgbClr val="FFFFFF"/>
                          </a:solidFill>
                        </a:rPr>
                        <a:t>0 (0%)</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81000">
                <a:tc>
                  <a:txBody>
                    <a:bodyPr/>
                    <a:lstStyle/>
                    <a:p>
                      <a:pPr indent="0" lvl="0" marL="0" rtl="0" algn="ctr">
                        <a:lnSpc>
                          <a:spcPct val="115000"/>
                        </a:lnSpc>
                        <a:spcBef>
                          <a:spcPts val="0"/>
                        </a:spcBef>
                        <a:spcAft>
                          <a:spcPts val="0"/>
                        </a:spcAft>
                        <a:buNone/>
                      </a:pPr>
                      <a:r>
                        <a:rPr lang="en" sz="800"/>
                        <a:t>You got full credit!</a:t>
                      </a:r>
                      <a:endParaRPr sz="8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 sz="800"/>
                        <a:t>But you should still read the feedback from your grader!</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rPr lang="en" sz="800"/>
                        <a:t>You may have made one or more small errors that will lower your score on future assignments if they are not corrected.</a:t>
                      </a:r>
                      <a:endParaRPr sz="6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t>So close! </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But you may have made one or more small errors and not for the first time, e.g. forgetting comments, not following style guidelines, etc.</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Be sure to read the feedback from your grader on this and previous assignments!</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t>The solution is very close, but some minor functionality is missing and/or you may not have followed the instructions.</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Be sure to carefully read the feedback from your grader to understand why you didn't get a higher score this time.</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Also, always make sure to read the assignment instructions carefully!</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t>An extremely solid start, but significant required functionality is missing. </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Read the feedback from your grader carefully!</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Make sure to give yourself enough time (2-4 hours) to work on the assignment.</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A solid start, but significantly more work is needed.</a:t>
                      </a:r>
                      <a:endParaRPr sz="800"/>
                    </a:p>
                    <a:p>
                      <a:pPr indent="0" lvl="0" marL="0" rtl="0" algn="ctr">
                        <a:lnSpc>
                          <a:spcPct val="115000"/>
                        </a:lnSpc>
                        <a:spcBef>
                          <a:spcPts val="0"/>
                        </a:spcBef>
                        <a:spcAft>
                          <a:spcPts val="0"/>
                        </a:spcAft>
                        <a:buNone/>
                      </a:pPr>
                      <a:r>
                        <a:t/>
                      </a:r>
                      <a:endParaRPr sz="800"/>
                    </a:p>
                    <a:p>
                      <a:pPr indent="0" lvl="0" marL="0" rtl="0" algn="ctr">
                        <a:spcBef>
                          <a:spcPts val="0"/>
                        </a:spcBef>
                        <a:spcAft>
                          <a:spcPts val="0"/>
                        </a:spcAft>
                        <a:buNone/>
                      </a:pPr>
                      <a:r>
                        <a:rPr lang="en" sz="800"/>
                        <a:t>Try to get started earlier.</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Make sure to allocate plenty of time.</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Review lecture materials and practice in-class activities without looking at the answers.</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You appear to be struggling with the fundamental concepts that the assignment is meant to demonstrate.</a:t>
                      </a:r>
                      <a:endParaRPr sz="8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 sz="800"/>
                        <a:t>Seek help from your instructor or course assistants during office hours.</a:t>
                      </a:r>
                      <a:endParaRPr sz="800"/>
                    </a:p>
                    <a:p>
                      <a:pPr indent="0" lvl="0" marL="0" rtl="0" algn="ctr">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 sz="800"/>
                        <a:t>You should consider reviewing the material from this and previous units and practicing the class activities.</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800"/>
                        <a:t>You did not submit a solution to this assignment, or the solution that you did submit was very incomplete.</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Try to get started earlier.</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Make sure to allocate plenty of time.</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Review lecture materials and practice in-class activities.</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Plan to work before or during a time when you can seek help from your instructor's office hours and/or virtual mentoring hours on the course Discord server.</a:t>
                      </a:r>
                      <a:endParaRPr sz="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560574" y="887098"/>
            <a:ext cx="2608349" cy="2651675"/>
          </a:xfrm>
          <a:prstGeom prst="rect">
            <a:avLst/>
          </a:prstGeom>
          <a:noFill/>
          <a:ln cap="flat" cmpd="sng" w="19050">
            <a:solidFill>
              <a:schemeClr val="dk2"/>
            </a:solidFill>
            <a:prstDash val="solid"/>
            <a:round/>
            <a:headEnd len="sm" w="sm" type="none"/>
            <a:tailEnd len="sm" w="sm" type="none"/>
          </a:ln>
        </p:spPr>
      </p:pic>
      <p:sp>
        <p:nvSpPr>
          <p:cNvPr id="183" name="Google Shape;183;p25"/>
          <p:cNvSpPr txBox="1"/>
          <p:nvPr>
            <p:ph type="title"/>
          </p:nvPr>
        </p:nvSpPr>
        <p:spPr>
          <a:xfrm>
            <a:off x="311725" y="2723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Exams</a:t>
            </a:r>
            <a:endParaRPr/>
          </a:p>
        </p:txBody>
      </p:sp>
      <p:sp>
        <p:nvSpPr>
          <p:cNvPr id="184" name="Google Shape;184;p25"/>
          <p:cNvSpPr txBox="1"/>
          <p:nvPr>
            <p:ph idx="2" type="body"/>
          </p:nvPr>
        </p:nvSpPr>
        <p:spPr>
          <a:xfrm>
            <a:off x="4644675" y="348525"/>
            <a:ext cx="4166400" cy="44430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Throughout the semester you will take 3 </a:t>
            </a:r>
            <a:r>
              <a:rPr b="1" i="1" lang="en">
                <a:solidFill>
                  <a:srgbClr val="FF0000"/>
                </a:solidFill>
              </a:rPr>
              <a:t>midterm exams</a:t>
            </a:r>
            <a:r>
              <a:rPr lang="en">
                <a:solidFill>
                  <a:srgbClr val="FF0000"/>
                </a:solidFill>
              </a:rPr>
              <a:t> </a:t>
            </a:r>
            <a:r>
              <a:rPr lang="en"/>
              <a:t>to assess whether or not you have sufficiently developed the expected skills up to that point in the semester.</a:t>
            </a:r>
            <a:endParaRPr/>
          </a:p>
          <a:p>
            <a:pPr indent="-311150" lvl="0" marL="457200" rtl="0" algn="l">
              <a:spcBef>
                <a:spcPts val="0"/>
              </a:spcBef>
              <a:spcAft>
                <a:spcPts val="0"/>
              </a:spcAft>
              <a:buSzPts val="1300"/>
              <a:buChar char="●"/>
            </a:pPr>
            <a:r>
              <a:rPr lang="en"/>
              <a:t>Each midterm exam</a:t>
            </a:r>
            <a:r>
              <a:rPr lang="en">
                <a:solidFill>
                  <a:srgbClr val="FF0000"/>
                </a:solidFill>
              </a:rPr>
              <a:t> </a:t>
            </a:r>
            <a:r>
              <a:rPr lang="en"/>
              <a:t>will focus on 3-4 units of material that were covered in class.</a:t>
            </a:r>
            <a:endParaRPr/>
          </a:p>
          <a:p>
            <a:pPr indent="-311150" lvl="0" marL="457200" rtl="0" algn="l">
              <a:spcBef>
                <a:spcPts val="0"/>
              </a:spcBef>
              <a:spcAft>
                <a:spcPts val="0"/>
              </a:spcAft>
              <a:buSzPts val="1300"/>
              <a:buChar char="●"/>
            </a:pPr>
            <a:r>
              <a:rPr lang="en"/>
              <a:t>Each exam comprises two parts.</a:t>
            </a:r>
            <a:endParaRPr/>
          </a:p>
          <a:p>
            <a:pPr indent="-298450" lvl="1" marL="914400" rtl="0" algn="l">
              <a:spcBef>
                <a:spcPts val="0"/>
              </a:spcBef>
              <a:spcAft>
                <a:spcPts val="0"/>
              </a:spcAft>
              <a:buSzPts val="1100"/>
              <a:buChar char="○"/>
            </a:pPr>
            <a:r>
              <a:rPr lang="en"/>
              <a:t>A </a:t>
            </a:r>
            <a:r>
              <a:rPr b="1" i="1" lang="en">
                <a:solidFill>
                  <a:srgbClr val="FF0000"/>
                </a:solidFill>
              </a:rPr>
              <a:t>practicum</a:t>
            </a:r>
            <a:r>
              <a:rPr lang="en">
                <a:solidFill>
                  <a:srgbClr val="FF0000"/>
                </a:solidFill>
              </a:rPr>
              <a:t> </a:t>
            </a:r>
            <a:r>
              <a:rPr lang="en"/>
              <a:t>consisting of several small coding problems meant to assess your ability to solve computing problems using code.</a:t>
            </a:r>
            <a:endParaRPr/>
          </a:p>
          <a:p>
            <a:pPr indent="-298450" lvl="1" marL="914400" rtl="0" algn="l">
              <a:spcBef>
                <a:spcPts val="0"/>
              </a:spcBef>
              <a:spcAft>
                <a:spcPts val="0"/>
              </a:spcAft>
              <a:buSzPts val="1100"/>
              <a:buChar char="○"/>
            </a:pPr>
            <a:r>
              <a:rPr lang="en"/>
              <a:t>A </a:t>
            </a:r>
            <a:r>
              <a:rPr b="1" i="1" lang="en">
                <a:solidFill>
                  <a:srgbClr val="FF0000"/>
                </a:solidFill>
              </a:rPr>
              <a:t>written portion</a:t>
            </a:r>
            <a:r>
              <a:rPr lang="en"/>
              <a:t> designed to assess your comprehension of conceptual topics.</a:t>
            </a:r>
            <a:endParaRPr/>
          </a:p>
          <a:p>
            <a:pPr indent="-311150" lvl="0" marL="457200" rtl="0" algn="l">
              <a:spcBef>
                <a:spcPts val="0"/>
              </a:spcBef>
              <a:spcAft>
                <a:spcPts val="0"/>
              </a:spcAft>
              <a:buSzPts val="1300"/>
              <a:buChar char="●"/>
            </a:pPr>
            <a:r>
              <a:rPr b="1" i="1" lang="en">
                <a:solidFill>
                  <a:srgbClr val="FF0000"/>
                </a:solidFill>
              </a:rPr>
              <a:t>The midterm exams will each be worth 18% of your final grade; a total of 54%.</a:t>
            </a:r>
            <a:endParaRPr>
              <a:solidFill>
                <a:schemeClr val="lt2"/>
              </a:solidFill>
            </a:endParaRPr>
          </a:p>
          <a:p>
            <a:pPr indent="-311150" lvl="0" marL="457200" rtl="0" algn="l">
              <a:spcBef>
                <a:spcPts val="0"/>
              </a:spcBef>
              <a:spcAft>
                <a:spcPts val="0"/>
              </a:spcAft>
              <a:buSzPts val="1300"/>
              <a:buChar char="●"/>
            </a:pPr>
            <a:r>
              <a:rPr lang="en"/>
              <a:t> At the end of the semester, you will take a </a:t>
            </a:r>
            <a:r>
              <a:rPr b="1" i="1" lang="en">
                <a:solidFill>
                  <a:srgbClr val="FF0000"/>
                </a:solidFill>
              </a:rPr>
              <a:t>final exam</a:t>
            </a:r>
            <a:r>
              <a:rPr lang="en"/>
              <a:t>.</a:t>
            </a:r>
            <a:endParaRPr/>
          </a:p>
          <a:p>
            <a:pPr indent="-298450" lvl="1" marL="914400" rtl="0" algn="l">
              <a:spcBef>
                <a:spcPts val="0"/>
              </a:spcBef>
              <a:spcAft>
                <a:spcPts val="0"/>
              </a:spcAft>
              <a:buSzPts val="1100"/>
              <a:buChar char="○"/>
            </a:pPr>
            <a:r>
              <a:rPr lang="en"/>
              <a:t>The final will also consist of both written and practical components, weighted (40/60).</a:t>
            </a:r>
            <a:endParaRPr/>
          </a:p>
          <a:p>
            <a:pPr indent="-298450" lvl="1" marL="914400" rtl="0" algn="l">
              <a:spcBef>
                <a:spcPts val="0"/>
              </a:spcBef>
              <a:spcAft>
                <a:spcPts val="0"/>
              </a:spcAft>
              <a:buSzPts val="1100"/>
              <a:buChar char="○"/>
            </a:pPr>
            <a:r>
              <a:rPr b="1" i="1" lang="en">
                <a:solidFill>
                  <a:srgbClr val="FF0000"/>
                </a:solidFill>
              </a:rPr>
              <a:t>The final exam will be worth 21% of your final grade.</a:t>
            </a:r>
            <a:endParaRPr b="1" i="1">
              <a:solidFill>
                <a:srgbClr val="FF0000"/>
              </a:solidFill>
            </a:endParaRPr>
          </a:p>
        </p:txBody>
      </p:sp>
      <p:sp>
        <p:nvSpPr>
          <p:cNvPr id="185" name="Google Shape;18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5"/>
          <p:cNvSpPr txBox="1"/>
          <p:nvPr>
            <p:ph idx="3" type="body"/>
          </p:nvPr>
        </p:nvSpPr>
        <p:spPr>
          <a:xfrm>
            <a:off x="321550" y="4073150"/>
            <a:ext cx="3706500" cy="738900"/>
          </a:xfrm>
          <a:prstGeom prst="rect">
            <a:avLst/>
          </a:prstGeom>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200"/>
              <a:t>The mid-semester exams are </a:t>
            </a:r>
            <a:r>
              <a:rPr b="1" i="1" lang="en" sz="1200">
                <a:solidFill>
                  <a:srgbClr val="FF0000"/>
                </a:solidFill>
              </a:rPr>
              <a:t>not</a:t>
            </a:r>
            <a:r>
              <a:rPr lang="en" sz="1200">
                <a:solidFill>
                  <a:srgbClr val="FF0000"/>
                </a:solidFill>
              </a:rPr>
              <a:t> </a:t>
            </a:r>
            <a:r>
              <a:rPr lang="en" sz="1200"/>
              <a:t>cumulative; each will focus on a specific series of units. The final exam </a:t>
            </a:r>
            <a:r>
              <a:rPr b="1" i="1" lang="en" sz="1200">
                <a:solidFill>
                  <a:srgbClr val="FF0000"/>
                </a:solidFill>
              </a:rPr>
              <a:t>will</a:t>
            </a:r>
            <a:r>
              <a:rPr lang="en" sz="1200">
                <a:solidFill>
                  <a:srgbClr val="FF0000"/>
                </a:solidFill>
              </a:rPr>
              <a:t> </a:t>
            </a:r>
            <a:r>
              <a:rPr lang="en" sz="1200"/>
              <a:t>be cumulative.</a:t>
            </a:r>
            <a:endParaRPr sz="1200"/>
          </a:p>
        </p:txBody>
      </p:sp>
      <p:sp>
        <p:nvSpPr>
          <p:cNvPr id="187" name="Google Shape;187;p25"/>
          <p:cNvSpPr txBox="1"/>
          <p:nvPr/>
        </p:nvSpPr>
        <p:spPr>
          <a:xfrm>
            <a:off x="579157" y="1494094"/>
            <a:ext cx="1270200" cy="12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666666"/>
                </a:solidFill>
                <a:latin typeface="Roboto"/>
                <a:ea typeface="Roboto"/>
                <a:cs typeface="Roboto"/>
                <a:sym typeface="Roboto"/>
              </a:rPr>
              <a:t>John Q. Student (jqs2312)</a:t>
            </a:r>
            <a:endParaRPr sz="500">
              <a:solidFill>
                <a:srgbClr val="666666"/>
              </a:solidFill>
              <a:latin typeface="Roboto"/>
              <a:ea typeface="Roboto"/>
              <a:cs typeface="Roboto"/>
              <a:sym typeface="Roboto"/>
            </a:endParaRPr>
          </a:p>
        </p:txBody>
      </p:sp>
      <p:pic>
        <p:nvPicPr>
          <p:cNvPr id="188" name="Google Shape;188;p25"/>
          <p:cNvPicPr preferRelativeResize="0"/>
          <p:nvPr/>
        </p:nvPicPr>
        <p:blipFill>
          <a:blip r:embed="rId4">
            <a:alphaModFix/>
          </a:blip>
          <a:stretch>
            <a:fillRect/>
          </a:stretch>
        </p:blipFill>
        <p:spPr>
          <a:xfrm>
            <a:off x="1579853" y="1271300"/>
            <a:ext cx="2299639" cy="2651673"/>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1000"/>
                                        <p:tgtEl>
                                          <p:spTgt spid="1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1000"/>
                                        <p:tgtEl>
                                          <p:spTgt spid="1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Effect filter="fade" transition="in">
                                      <p:cBhvr>
                                        <p:cTn dur="1000"/>
                                        <p:tgtEl>
                                          <p:spTgt spid="1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Effect filter="fade" transition="in">
                                      <p:cBhvr>
                                        <p:cTn dur="1000"/>
                                        <p:tgtEl>
                                          <p:spTgt spid="1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Effect filter="fade" transition="in">
                                      <p:cBhvr>
                                        <p:cTn dur="1000"/>
                                        <p:tgtEl>
                                          <p:spTgt spid="1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5" st="5"/>
                                            </p:txEl>
                                          </p:spTgt>
                                        </p:tgtEl>
                                        <p:attrNameLst>
                                          <p:attrName>style.visibility</p:attrName>
                                        </p:attrNameLst>
                                      </p:cBhvr>
                                      <p:to>
                                        <p:strVal val="visible"/>
                                      </p:to>
                                    </p:set>
                                    <p:animEffect filter="fade" transition="in">
                                      <p:cBhvr>
                                        <p:cTn dur="1000"/>
                                        <p:tgtEl>
                                          <p:spTgt spid="1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6" st="6"/>
                                            </p:txEl>
                                          </p:spTgt>
                                        </p:tgtEl>
                                        <p:attrNameLst>
                                          <p:attrName>style.visibility</p:attrName>
                                        </p:attrNameLst>
                                      </p:cBhvr>
                                      <p:to>
                                        <p:strVal val="visible"/>
                                      </p:to>
                                    </p:set>
                                    <p:animEffect filter="fade" transition="in">
                                      <p:cBhvr>
                                        <p:cTn dur="1000"/>
                                        <p:tgtEl>
                                          <p:spTgt spid="1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7" st="7"/>
                                            </p:txEl>
                                          </p:spTgt>
                                        </p:tgtEl>
                                        <p:attrNameLst>
                                          <p:attrName>style.visibility</p:attrName>
                                        </p:attrNameLst>
                                      </p:cBhvr>
                                      <p:to>
                                        <p:strVal val="visible"/>
                                      </p:to>
                                    </p:set>
                                    <p:animEffect filter="fade" transition="in">
                                      <p:cBhvr>
                                        <p:cTn dur="1000"/>
                                        <p:tgtEl>
                                          <p:spTgt spid="1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8" st="8"/>
                                            </p:txEl>
                                          </p:spTgt>
                                        </p:tgtEl>
                                        <p:attrNameLst>
                                          <p:attrName>style.visibility</p:attrName>
                                        </p:attrNameLst>
                                      </p:cBhvr>
                                      <p:to>
                                        <p:strVal val="visible"/>
                                      </p:to>
                                    </p:set>
                                    <p:animEffect filter="fade" transition="in">
                                      <p:cBhvr>
                                        <p:cTn dur="1000"/>
                                        <p:tgtEl>
                                          <p:spTgt spid="18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264725" y="286325"/>
            <a:ext cx="3706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MyCourses</a:t>
            </a:r>
            <a:endParaRPr/>
          </a:p>
        </p:txBody>
      </p:sp>
      <p:sp>
        <p:nvSpPr>
          <p:cNvPr id="194" name="Google Shape;194;p26"/>
          <p:cNvSpPr txBox="1"/>
          <p:nvPr>
            <p:ph idx="1" type="body"/>
          </p:nvPr>
        </p:nvSpPr>
        <p:spPr>
          <a:xfrm>
            <a:off x="338700" y="246375"/>
            <a:ext cx="4166400" cy="4460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You will use </a:t>
            </a:r>
            <a:r>
              <a:rPr lang="en"/>
              <a:t>M</a:t>
            </a:r>
            <a:r>
              <a:rPr lang="en"/>
              <a:t>yCourses throughout the course for many important activities.</a:t>
            </a:r>
            <a:endParaRPr/>
          </a:p>
          <a:p>
            <a:pPr indent="-298450" lvl="1" marL="914400" rtl="0" algn="l">
              <a:spcBef>
                <a:spcPts val="0"/>
              </a:spcBef>
              <a:spcAft>
                <a:spcPts val="0"/>
              </a:spcAft>
              <a:buSzPts val="1100"/>
              <a:buChar char="○"/>
            </a:pPr>
            <a:r>
              <a:rPr lang="en"/>
              <a:t>Important resources including links to GitHub Classroom, Discord, and more</a:t>
            </a:r>
            <a:endParaRPr/>
          </a:p>
          <a:p>
            <a:pPr indent="-298450" lvl="1" marL="914400" rtl="0" algn="l">
              <a:spcBef>
                <a:spcPts val="0"/>
              </a:spcBef>
              <a:spcAft>
                <a:spcPts val="0"/>
              </a:spcAft>
              <a:buSzPts val="1100"/>
              <a:buChar char="○"/>
            </a:pPr>
            <a:r>
              <a:rPr lang="en"/>
              <a:t>Quizzes &amp; Exams</a:t>
            </a:r>
            <a:endParaRPr/>
          </a:p>
          <a:p>
            <a:pPr indent="-298450" lvl="1" marL="914400" rtl="0" algn="l">
              <a:spcBef>
                <a:spcPts val="0"/>
              </a:spcBef>
              <a:spcAft>
                <a:spcPts val="0"/>
              </a:spcAft>
              <a:buSzPts val="1100"/>
              <a:buChar char="○"/>
            </a:pPr>
            <a:r>
              <a:rPr lang="en"/>
              <a:t>Lecture Materials</a:t>
            </a:r>
            <a:endParaRPr/>
          </a:p>
          <a:p>
            <a:pPr indent="-298450" lvl="1" marL="914400" rtl="0" algn="l">
              <a:spcBef>
                <a:spcPts val="0"/>
              </a:spcBef>
              <a:spcAft>
                <a:spcPts val="0"/>
              </a:spcAft>
              <a:buSzPts val="1100"/>
              <a:buChar char="○"/>
            </a:pPr>
            <a:r>
              <a:rPr lang="en"/>
              <a:t>Homework Assignments</a:t>
            </a:r>
            <a:endParaRPr/>
          </a:p>
          <a:p>
            <a:pPr indent="-298450" lvl="1" marL="914400" rtl="0" algn="l">
              <a:spcBef>
                <a:spcPts val="0"/>
              </a:spcBef>
              <a:spcAft>
                <a:spcPts val="0"/>
              </a:spcAft>
              <a:buSzPts val="1100"/>
              <a:buChar char="○"/>
            </a:pPr>
            <a:r>
              <a:rPr lang="en"/>
              <a:t>Grades &amp; </a:t>
            </a:r>
            <a:r>
              <a:rPr b="1" i="1" lang="en">
                <a:solidFill>
                  <a:srgbClr val="FF0000"/>
                </a:solidFill>
              </a:rPr>
              <a:t>Feedback</a:t>
            </a:r>
            <a:endParaRPr b="1" i="1">
              <a:solidFill>
                <a:srgbClr val="FF0000"/>
              </a:solidFill>
            </a:endParaRPr>
          </a:p>
          <a:p>
            <a:pPr indent="-298450" lvl="1" marL="914400" rtl="0" algn="l">
              <a:spcBef>
                <a:spcPts val="0"/>
              </a:spcBef>
              <a:spcAft>
                <a:spcPts val="0"/>
              </a:spcAft>
              <a:buSzPts val="1100"/>
              <a:buChar char="○"/>
            </a:pPr>
            <a:r>
              <a:rPr lang="en"/>
              <a:t>Announcements</a:t>
            </a:r>
            <a:endParaRPr/>
          </a:p>
          <a:p>
            <a:pPr indent="-311150" lvl="0" marL="457200" rtl="0" algn="l">
              <a:spcBef>
                <a:spcPts val="0"/>
              </a:spcBef>
              <a:spcAft>
                <a:spcPts val="0"/>
              </a:spcAft>
              <a:buSzPts val="1300"/>
              <a:buChar char="●"/>
            </a:pPr>
            <a:r>
              <a:rPr lang="en"/>
              <a:t>You can also use MyCourses to find contact information</a:t>
            </a:r>
            <a:endParaRPr/>
          </a:p>
          <a:p>
            <a:pPr indent="-298450" lvl="1" marL="914400" rtl="0" algn="l">
              <a:spcBef>
                <a:spcPts val="0"/>
              </a:spcBef>
              <a:spcAft>
                <a:spcPts val="0"/>
              </a:spcAft>
              <a:buSzPts val="1100"/>
              <a:buChar char="○"/>
            </a:pPr>
            <a:r>
              <a:rPr lang="en"/>
              <a:t>Your instructor</a:t>
            </a:r>
            <a:endParaRPr/>
          </a:p>
          <a:p>
            <a:pPr indent="-298450" lvl="1" marL="914400" rtl="0" algn="l">
              <a:spcBef>
                <a:spcPts val="0"/>
              </a:spcBef>
              <a:spcAft>
                <a:spcPts val="0"/>
              </a:spcAft>
              <a:buSzPts val="1100"/>
              <a:buChar char="○"/>
            </a:pPr>
            <a:r>
              <a:rPr lang="en"/>
              <a:t>Course assistants</a:t>
            </a:r>
            <a:endParaRPr/>
          </a:p>
          <a:p>
            <a:pPr indent="-298450" lvl="1" marL="914400" rtl="0" algn="l">
              <a:spcBef>
                <a:spcPts val="0"/>
              </a:spcBef>
              <a:spcAft>
                <a:spcPts val="0"/>
              </a:spcAft>
              <a:buSzPts val="1100"/>
              <a:buChar char="○"/>
            </a:pPr>
            <a:r>
              <a:rPr lang="en"/>
              <a:t>Fellow students</a:t>
            </a:r>
            <a:endParaRPr/>
          </a:p>
          <a:p>
            <a:pPr indent="-298450" lvl="1" marL="914400" rtl="0" algn="l">
              <a:spcBef>
                <a:spcPts val="0"/>
              </a:spcBef>
              <a:spcAft>
                <a:spcPts val="0"/>
              </a:spcAft>
              <a:buSzPts val="1100"/>
              <a:buChar char="○"/>
            </a:pPr>
            <a:r>
              <a:rPr lang="en"/>
              <a:t>SIS</a:t>
            </a:r>
            <a:endParaRPr/>
          </a:p>
          <a:p>
            <a:pPr indent="-311150" lvl="0" marL="457200" rtl="0" algn="l">
              <a:spcBef>
                <a:spcPts val="0"/>
              </a:spcBef>
              <a:spcAft>
                <a:spcPts val="0"/>
              </a:spcAft>
              <a:buSzPts val="1300"/>
              <a:buChar char="●"/>
            </a:pPr>
            <a:r>
              <a:rPr lang="en"/>
              <a:t>You </a:t>
            </a:r>
            <a:r>
              <a:rPr b="1" i="1" lang="en">
                <a:solidFill>
                  <a:srgbClr val="FF0000"/>
                </a:solidFill>
              </a:rPr>
              <a:t>will not</a:t>
            </a:r>
            <a:r>
              <a:rPr lang="en"/>
              <a:t> use MyCourses to submit solutions to assignments or practicas.</a:t>
            </a:r>
            <a:endParaRPr/>
          </a:p>
          <a:p>
            <a:pPr indent="-298450" lvl="1" marL="914400" rtl="0" algn="l">
              <a:spcBef>
                <a:spcPts val="0"/>
              </a:spcBef>
              <a:spcAft>
                <a:spcPts val="0"/>
              </a:spcAft>
              <a:buSzPts val="1100"/>
              <a:buChar char="○"/>
            </a:pPr>
            <a:r>
              <a:rPr lang="en"/>
              <a:t>Instead, you will simply push your code to GitHub before the deadline.</a:t>
            </a:r>
            <a:endParaRPr/>
          </a:p>
          <a:p>
            <a:pPr indent="-298450" lvl="1" marL="914400" rtl="0" algn="l">
              <a:spcBef>
                <a:spcPts val="0"/>
              </a:spcBef>
              <a:spcAft>
                <a:spcPts val="0"/>
              </a:spcAft>
              <a:buSzPts val="1100"/>
              <a:buChar char="○"/>
            </a:pPr>
            <a:r>
              <a:rPr lang="en"/>
              <a:t>Your grader will pull the code directly from GitHub.</a:t>
            </a:r>
            <a:endParaRPr/>
          </a:p>
        </p:txBody>
      </p:sp>
      <p:sp>
        <p:nvSpPr>
          <p:cNvPr id="195" name="Google Shape;195;p26"/>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6"/>
          <p:cNvSpPr txBox="1"/>
          <p:nvPr>
            <p:ph idx="3" type="body"/>
          </p:nvPr>
        </p:nvSpPr>
        <p:spPr>
          <a:xfrm>
            <a:off x="5264725" y="4293725"/>
            <a:ext cx="3706500" cy="554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600"/>
              </a:spcAft>
              <a:buNone/>
            </a:pPr>
            <a:r>
              <a:rPr lang="en" sz="1200"/>
              <a:t>It's probably a good idea to spend a few minutes taking a quick tour of MyCourses now…</a:t>
            </a:r>
            <a:endParaRPr sz="1200"/>
          </a:p>
        </p:txBody>
      </p:sp>
      <p:pic>
        <p:nvPicPr>
          <p:cNvPr id="197" name="Google Shape;197;p26"/>
          <p:cNvPicPr preferRelativeResize="0"/>
          <p:nvPr/>
        </p:nvPicPr>
        <p:blipFill>
          <a:blip r:embed="rId3">
            <a:alphaModFix/>
          </a:blip>
          <a:stretch>
            <a:fillRect/>
          </a:stretch>
        </p:blipFill>
        <p:spPr>
          <a:xfrm>
            <a:off x="5259600" y="1054325"/>
            <a:ext cx="3716741" cy="30870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 Scheme</a:t>
            </a:r>
            <a:endParaRPr/>
          </a:p>
        </p:txBody>
      </p:sp>
      <p:sp>
        <p:nvSpPr>
          <p:cNvPr id="203" name="Google Shape;203;p27"/>
          <p:cNvSpPr txBox="1"/>
          <p:nvPr>
            <p:ph idx="1" type="body"/>
          </p:nvPr>
        </p:nvSpPr>
        <p:spPr>
          <a:xfrm>
            <a:off x="433400" y="1526600"/>
            <a:ext cx="4352400" cy="3163800"/>
          </a:xfrm>
          <a:prstGeom prst="rect">
            <a:avLst/>
          </a:prstGeom>
        </p:spPr>
        <p:txBody>
          <a:bodyPr anchorCtr="0" anchor="ctr" bIns="91425" lIns="91425" spcFirstLastPara="1" rIns="91425" wrap="square" tIns="91425">
            <a:spAutoFit/>
          </a:bodyPr>
          <a:lstStyle/>
          <a:p>
            <a:pPr indent="-311150" lvl="0" marL="457200" rtl="0" algn="l">
              <a:spcBef>
                <a:spcPts val="0"/>
              </a:spcBef>
              <a:spcAft>
                <a:spcPts val="0"/>
              </a:spcAft>
              <a:buSzPts val="1300"/>
              <a:buChar char="●"/>
            </a:pPr>
            <a:r>
              <a:rPr lang="en"/>
              <a:t>This course has an intentionally generous grading scheme with </a:t>
            </a:r>
            <a:r>
              <a:rPr b="1" i="1" lang="en">
                <a:solidFill>
                  <a:srgbClr val="FF0000"/>
                </a:solidFill>
              </a:rPr>
              <a:t>rounding already built in</a:t>
            </a:r>
            <a:r>
              <a:rPr lang="en"/>
              <a:t>.</a:t>
            </a:r>
            <a:endParaRPr/>
          </a:p>
          <a:p>
            <a:pPr indent="-298450" lvl="1" marL="914400" rtl="0" algn="l">
              <a:spcBef>
                <a:spcPts val="0"/>
              </a:spcBef>
              <a:spcAft>
                <a:spcPts val="0"/>
              </a:spcAft>
              <a:buSzPts val="1100"/>
              <a:buChar char="○"/>
            </a:pPr>
            <a:r>
              <a:rPr lang="en"/>
              <a:t>For example, in a typical grading scheme, an 89% would be considered a B+, but in Software Development &amp; Problem Solving it is considered to be an A-.</a:t>
            </a:r>
            <a:endParaRPr/>
          </a:p>
          <a:p>
            <a:pPr indent="-311150" lvl="0" marL="457200" rtl="0" algn="l">
              <a:spcBef>
                <a:spcPts val="0"/>
              </a:spcBef>
              <a:spcAft>
                <a:spcPts val="0"/>
              </a:spcAft>
              <a:buSzPts val="1300"/>
              <a:buChar char="●"/>
            </a:pPr>
            <a:r>
              <a:rPr lang="en"/>
              <a:t>While your instructor always has the final say</a:t>
            </a:r>
            <a:r>
              <a:rPr lang="en"/>
              <a:t>, it is the course policy that grades are </a:t>
            </a:r>
            <a:r>
              <a:rPr b="1" i="1" lang="en">
                <a:solidFill>
                  <a:srgbClr val="FF0000"/>
                </a:solidFill>
              </a:rPr>
              <a:t>not</a:t>
            </a:r>
            <a:r>
              <a:rPr lang="en">
                <a:solidFill>
                  <a:srgbClr val="FF0000"/>
                </a:solidFill>
              </a:rPr>
              <a:t> </a:t>
            </a:r>
            <a:r>
              <a:rPr lang="en"/>
              <a:t>rounded</a:t>
            </a:r>
            <a:r>
              <a:rPr lang="en"/>
              <a:t> to the next higher grade.</a:t>
            </a:r>
            <a:endParaRPr/>
          </a:p>
          <a:p>
            <a:pPr indent="-298450" lvl="1" marL="914400" rtl="0" algn="l">
              <a:spcBef>
                <a:spcPts val="0"/>
              </a:spcBef>
              <a:spcAft>
                <a:spcPts val="0"/>
              </a:spcAft>
              <a:buSzPts val="1100"/>
              <a:buChar char="○"/>
            </a:pPr>
            <a:r>
              <a:rPr lang="en"/>
              <a:t>e.g. an 88.9% is a B+, not an A-.</a:t>
            </a:r>
            <a:endParaRPr/>
          </a:p>
          <a:p>
            <a:pPr indent="-298450" lvl="1" marL="914400" rtl="0" algn="l">
              <a:spcBef>
                <a:spcPts val="0"/>
              </a:spcBef>
              <a:spcAft>
                <a:spcPts val="0"/>
              </a:spcAft>
              <a:buSzPts val="1100"/>
              <a:buChar char="○"/>
            </a:pPr>
            <a:r>
              <a:rPr lang="en"/>
              <a:t>This would in effect be rounding the grade </a:t>
            </a:r>
            <a:r>
              <a:rPr b="1" i="1" lang="en">
                <a:solidFill>
                  <a:srgbClr val="FF0000"/>
                </a:solidFill>
              </a:rPr>
              <a:t>twice</a:t>
            </a:r>
            <a:r>
              <a:rPr lang="en"/>
              <a:t>.</a:t>
            </a:r>
            <a:endParaRPr/>
          </a:p>
          <a:p>
            <a:pPr indent="-311150" lvl="0" marL="457200" rtl="0" algn="l">
              <a:spcBef>
                <a:spcPts val="0"/>
              </a:spcBef>
              <a:spcAft>
                <a:spcPts val="0"/>
              </a:spcAft>
              <a:buSzPts val="1300"/>
              <a:buChar char="●"/>
            </a:pPr>
            <a:r>
              <a:rPr lang="en"/>
              <a:t>Given the number of students taking the course, the only way to be fair and equitable is to apply the same standards to everyone.</a:t>
            </a:r>
            <a:endParaRPr/>
          </a:p>
        </p:txBody>
      </p:sp>
      <p:sp>
        <p:nvSpPr>
          <p:cNvPr id="204" name="Google Shape;20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5" name="Google Shape;205;p27"/>
          <p:cNvGraphicFramePr/>
          <p:nvPr/>
        </p:nvGraphicFramePr>
        <p:xfrm>
          <a:off x="5435325" y="1337900"/>
          <a:ext cx="3000000" cy="3000000"/>
        </p:xfrm>
        <a:graphic>
          <a:graphicData uri="http://schemas.openxmlformats.org/drawingml/2006/table">
            <a:tbl>
              <a:tblPr>
                <a:noFill/>
                <a:tableStyleId>{2FCB1160-5DE0-4640-B606-BB3D1CB5E3DE}</a:tableStyleId>
              </a:tblPr>
              <a:tblGrid>
                <a:gridCol w="1402825"/>
                <a:gridCol w="1402825"/>
              </a:tblGrid>
              <a:tr h="198700">
                <a:tc>
                  <a:txBody>
                    <a:bodyPr/>
                    <a:lstStyle/>
                    <a:p>
                      <a:pPr indent="0" lvl="0" marL="0" rtl="0" algn="ctr">
                        <a:spcBef>
                          <a:spcPts val="0"/>
                        </a:spcBef>
                        <a:spcAft>
                          <a:spcPts val="0"/>
                        </a:spcAft>
                        <a:buNone/>
                      </a:pPr>
                      <a:r>
                        <a:rPr b="1" lang="en" sz="1000">
                          <a:solidFill>
                            <a:srgbClr val="FFFFFF"/>
                          </a:solidFill>
                        </a:rPr>
                        <a:t>Letter Grade</a:t>
                      </a:r>
                      <a:endParaRPr b="1" sz="10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000">
                          <a:solidFill>
                            <a:srgbClr val="FFFFFF"/>
                          </a:solidFill>
                        </a:rPr>
                        <a:t>% Range</a:t>
                      </a:r>
                      <a:endParaRPr b="1" sz="10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A</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92%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700">
                <a:tc>
                  <a:txBody>
                    <a:bodyPr/>
                    <a:lstStyle/>
                    <a:p>
                      <a:pPr indent="0" lvl="0" marL="0" rtl="0" algn="ctr">
                        <a:spcBef>
                          <a:spcPts val="0"/>
                        </a:spcBef>
                        <a:spcAft>
                          <a:spcPts val="0"/>
                        </a:spcAft>
                        <a:buNone/>
                      </a:pPr>
                      <a:r>
                        <a:rPr lang="en" sz="1000">
                          <a:latin typeface="Consolas"/>
                          <a:ea typeface="Consolas"/>
                          <a:cs typeface="Consolas"/>
                          <a:sym typeface="Consolas"/>
                        </a:rPr>
                        <a:t>A-</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89%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700">
                <a:tc>
                  <a:txBody>
                    <a:bodyPr/>
                    <a:lstStyle/>
                    <a:p>
                      <a:pPr indent="0" lvl="0" marL="0" rtl="0" algn="ctr">
                        <a:spcBef>
                          <a:spcPts val="0"/>
                        </a:spcBef>
                        <a:spcAft>
                          <a:spcPts val="0"/>
                        </a:spcAft>
                        <a:buNone/>
                      </a:pPr>
                      <a:r>
                        <a:rPr lang="en" sz="1000">
                          <a:latin typeface="Consolas"/>
                          <a:ea typeface="Consolas"/>
                          <a:cs typeface="Consolas"/>
                          <a:sym typeface="Consolas"/>
                        </a:rPr>
                        <a:t>B+</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86%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B</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82%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700">
                <a:tc>
                  <a:txBody>
                    <a:bodyPr/>
                    <a:lstStyle/>
                    <a:p>
                      <a:pPr indent="0" lvl="0" marL="0" rtl="0" algn="ctr">
                        <a:spcBef>
                          <a:spcPts val="0"/>
                        </a:spcBef>
                        <a:spcAft>
                          <a:spcPts val="0"/>
                        </a:spcAft>
                        <a:buNone/>
                      </a:pPr>
                      <a:r>
                        <a:rPr lang="en" sz="1000">
                          <a:latin typeface="Consolas"/>
                          <a:ea typeface="Consolas"/>
                          <a:cs typeface="Consolas"/>
                          <a:sym typeface="Consolas"/>
                        </a:rPr>
                        <a:t>B-</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79%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700">
                <a:tc>
                  <a:txBody>
                    <a:bodyPr/>
                    <a:lstStyle/>
                    <a:p>
                      <a:pPr indent="0" lvl="0" marL="0" rtl="0" algn="ctr">
                        <a:spcBef>
                          <a:spcPts val="0"/>
                        </a:spcBef>
                        <a:spcAft>
                          <a:spcPts val="0"/>
                        </a:spcAft>
                        <a:buNone/>
                      </a:pPr>
                      <a:r>
                        <a:rPr lang="en" sz="1000">
                          <a:latin typeface="Consolas"/>
                          <a:ea typeface="Consolas"/>
                          <a:cs typeface="Consolas"/>
                          <a:sym typeface="Consolas"/>
                        </a:rPr>
                        <a:t>C+</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76%</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C</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72%</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C-</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69%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D</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&gt;= 59%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6625">
                <a:tc>
                  <a:txBody>
                    <a:bodyPr/>
                    <a:lstStyle/>
                    <a:p>
                      <a:pPr indent="0" lvl="0" marL="0" rtl="0" algn="ctr">
                        <a:spcBef>
                          <a:spcPts val="0"/>
                        </a:spcBef>
                        <a:spcAft>
                          <a:spcPts val="0"/>
                        </a:spcAft>
                        <a:buNone/>
                      </a:pPr>
                      <a:r>
                        <a:rPr lang="en" sz="1000">
                          <a:latin typeface="Consolas"/>
                          <a:ea typeface="Consolas"/>
                          <a:cs typeface="Consolas"/>
                          <a:sym typeface="Consolas"/>
                        </a:rPr>
                        <a:t>F</a:t>
                      </a:r>
                      <a:r>
                        <a:rPr lang="en" sz="1000">
                          <a:solidFill>
                            <a:srgbClr val="FFFFFF"/>
                          </a:solidFill>
                          <a:latin typeface="Consolas"/>
                          <a:ea typeface="Consolas"/>
                          <a:cs typeface="Consolas"/>
                          <a:sym typeface="Consolas"/>
                        </a:rPr>
                        <a:t>.</a:t>
                      </a:r>
                      <a:endParaRPr sz="10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&lt; 59%</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Effect filter="fade" transition="in">
                                      <p:cBhvr>
                                        <p:cTn dur="1000"/>
                                        <p:tgtEl>
                                          <p:spTgt spid="2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animEffect filter="fade" transition="in">
                                      <p:cBhvr>
                                        <p:cTn dur="1000"/>
                                        <p:tgtEl>
                                          <p:spTgt spid="2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Academic Honesty</a:t>
            </a:r>
            <a:endParaRPr/>
          </a:p>
        </p:txBody>
      </p:sp>
      <p:sp>
        <p:nvSpPr>
          <p:cNvPr id="211" name="Google Shape;211;p28"/>
          <p:cNvSpPr txBox="1"/>
          <p:nvPr>
            <p:ph idx="1" type="body"/>
          </p:nvPr>
        </p:nvSpPr>
        <p:spPr>
          <a:xfrm>
            <a:off x="311700" y="1505700"/>
            <a:ext cx="4191600" cy="3283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members of an academic community, both students and faculty share responsibility for maintaining high standards of personal and professional integrity.</a:t>
            </a:r>
            <a:endParaRPr/>
          </a:p>
          <a:p>
            <a:pPr indent="-311150" lvl="0" marL="457200" rtl="0" algn="l">
              <a:spcBef>
                <a:spcPts val="0"/>
              </a:spcBef>
              <a:spcAft>
                <a:spcPts val="0"/>
              </a:spcAft>
              <a:buSzPts val="1300"/>
              <a:buChar char="●"/>
            </a:pPr>
            <a:r>
              <a:rPr lang="en"/>
              <a:t>Collaborating with other students on the solutions to any </a:t>
            </a:r>
            <a:r>
              <a:rPr b="1" i="1" lang="en">
                <a:solidFill>
                  <a:srgbClr val="FF0000"/>
                </a:solidFill>
              </a:rPr>
              <a:t>individual assignment</a:t>
            </a:r>
            <a:r>
              <a:rPr lang="en">
                <a:solidFill>
                  <a:srgbClr val="FF0000"/>
                </a:solidFill>
              </a:rPr>
              <a:t> </a:t>
            </a:r>
            <a:r>
              <a:rPr lang="en"/>
              <a:t>(including </a:t>
            </a:r>
            <a:r>
              <a:rPr b="1" i="1" lang="en">
                <a:solidFill>
                  <a:srgbClr val="FF0000"/>
                </a:solidFill>
              </a:rPr>
              <a:t>quizzes</a:t>
            </a:r>
            <a:r>
              <a:rPr lang="en"/>
              <a:t>, </a:t>
            </a:r>
            <a:r>
              <a:rPr b="1" i="1" lang="en">
                <a:solidFill>
                  <a:srgbClr val="FF0000"/>
                </a:solidFill>
              </a:rPr>
              <a:t>homework assignments</a:t>
            </a:r>
            <a:r>
              <a:rPr lang="en"/>
              <a:t>, </a:t>
            </a:r>
            <a:r>
              <a:rPr b="1" i="1" lang="en">
                <a:solidFill>
                  <a:srgbClr val="FF0000"/>
                </a:solidFill>
              </a:rPr>
              <a:t>mini-practicas</a:t>
            </a:r>
            <a:r>
              <a:rPr lang="en"/>
              <a:t>, and </a:t>
            </a:r>
            <a:r>
              <a:rPr b="1" i="1" lang="en">
                <a:solidFill>
                  <a:srgbClr val="FF0000"/>
                </a:solidFill>
              </a:rPr>
              <a:t>exams</a:t>
            </a:r>
            <a:r>
              <a:rPr lang="en"/>
              <a:t>) is cheating, and thus a violation of </a:t>
            </a:r>
            <a:r>
              <a:rPr lang="en" u="sng">
                <a:solidFill>
                  <a:schemeClr val="hlink"/>
                </a:solidFill>
                <a:hlinkClick r:id="rId3"/>
              </a:rPr>
              <a:t>RIT’s Academic Integrity Policy</a:t>
            </a:r>
            <a:r>
              <a:rPr lang="en"/>
              <a:t>.</a:t>
            </a:r>
            <a:endParaRPr/>
          </a:p>
          <a:p>
            <a:pPr indent="-311150" lvl="0" marL="457200" rtl="0" algn="l">
              <a:spcBef>
                <a:spcPts val="0"/>
              </a:spcBef>
              <a:spcAft>
                <a:spcPts val="0"/>
              </a:spcAft>
              <a:buSzPts val="1300"/>
              <a:buChar char="●"/>
            </a:pPr>
            <a:r>
              <a:rPr lang="en"/>
              <a:t>“Over collaborating” involves sharing information at any level of detail that results in two or more students writing essentially identical solutions to all or part of an individual assignment.</a:t>
            </a:r>
            <a:endParaRPr/>
          </a:p>
        </p:txBody>
      </p:sp>
      <p:sp>
        <p:nvSpPr>
          <p:cNvPr id="212" name="Google Shape;212;p28"/>
          <p:cNvSpPr txBox="1"/>
          <p:nvPr>
            <p:ph idx="2" type="body"/>
          </p:nvPr>
        </p:nvSpPr>
        <p:spPr>
          <a:xfrm>
            <a:off x="4693800" y="1505700"/>
            <a:ext cx="4138500" cy="3283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
              <a:t>If a violation of the academic integrity policy is suspected, the course faculty will </a:t>
            </a:r>
            <a:r>
              <a:rPr lang="en"/>
              <a:t>conduct</a:t>
            </a:r>
            <a:r>
              <a:rPr lang="en"/>
              <a:t> an investigation.</a:t>
            </a:r>
            <a:endParaRPr/>
          </a:p>
          <a:p>
            <a:pPr indent="-298450" lvl="1" marL="914400" rtl="0" algn="l">
              <a:spcBef>
                <a:spcPts val="0"/>
              </a:spcBef>
              <a:spcAft>
                <a:spcPts val="0"/>
              </a:spcAft>
              <a:buSzPts val="1100"/>
              <a:buChar char="○"/>
            </a:pPr>
            <a:r>
              <a:rPr lang="en"/>
              <a:t>This will include an interview with the student(s) involved.</a:t>
            </a:r>
            <a:endParaRPr/>
          </a:p>
          <a:p>
            <a:pPr indent="-311150" lvl="0" marL="457200" rtl="0" algn="l">
              <a:spcBef>
                <a:spcPts val="0"/>
              </a:spcBef>
              <a:spcAft>
                <a:spcPts val="0"/>
              </a:spcAft>
              <a:buSzPts val="1300"/>
              <a:buChar char="●"/>
            </a:pPr>
            <a:r>
              <a:rPr lang="en"/>
              <a:t>If the student(s) is/are found to have violated RIT’s Academic Integrity Policy, the penalty may include:</a:t>
            </a:r>
            <a:endParaRPr/>
          </a:p>
          <a:p>
            <a:pPr indent="-298450" lvl="1" marL="914400" rtl="0" algn="l">
              <a:spcBef>
                <a:spcPts val="0"/>
              </a:spcBef>
              <a:spcAft>
                <a:spcPts val="0"/>
              </a:spcAft>
              <a:buSzPts val="1100"/>
              <a:buChar char="○"/>
            </a:pPr>
            <a:r>
              <a:rPr lang="en"/>
              <a:t>A </a:t>
            </a:r>
            <a:r>
              <a:rPr b="1" i="1" lang="en">
                <a:solidFill>
                  <a:srgbClr val="FF0000"/>
                </a:solidFill>
              </a:rPr>
              <a:t>zero grade on the assignment</a:t>
            </a:r>
            <a:r>
              <a:rPr lang="en"/>
              <a:t> for a first minor offense.</a:t>
            </a:r>
            <a:endParaRPr/>
          </a:p>
          <a:p>
            <a:pPr indent="-298450" lvl="1" marL="914400" rtl="0" algn="l">
              <a:spcBef>
                <a:spcPts val="0"/>
              </a:spcBef>
              <a:spcAft>
                <a:spcPts val="0"/>
              </a:spcAft>
              <a:buSzPts val="1100"/>
              <a:buChar char="○"/>
            </a:pPr>
            <a:r>
              <a:rPr lang="en"/>
              <a:t>A </a:t>
            </a:r>
            <a:r>
              <a:rPr b="1" i="1" lang="en">
                <a:solidFill>
                  <a:srgbClr val="FF0000"/>
                </a:solidFill>
              </a:rPr>
              <a:t>zero grade in the course</a:t>
            </a:r>
            <a:r>
              <a:rPr lang="en"/>
              <a:t> for an egregious offense or a second minor offense.</a:t>
            </a:r>
            <a:endParaRPr/>
          </a:p>
          <a:p>
            <a:pPr indent="-298450" lvl="1" marL="914400" rtl="0" algn="l">
              <a:spcBef>
                <a:spcPts val="0"/>
              </a:spcBef>
              <a:spcAft>
                <a:spcPts val="0"/>
              </a:spcAft>
              <a:buSzPts val="1100"/>
              <a:buChar char="○"/>
            </a:pPr>
            <a:r>
              <a:rPr b="1" i="1" lang="en">
                <a:solidFill>
                  <a:srgbClr val="FF0000"/>
                </a:solidFill>
              </a:rPr>
              <a:t>Expulsion from your academic program</a:t>
            </a:r>
            <a:r>
              <a:rPr lang="en"/>
              <a:t>.</a:t>
            </a:r>
            <a:endParaRPr/>
          </a:p>
          <a:p>
            <a:pPr indent="-298450" lvl="1" marL="914400" rtl="0" algn="l">
              <a:spcBef>
                <a:spcPts val="0"/>
              </a:spcBef>
              <a:spcAft>
                <a:spcPts val="0"/>
              </a:spcAft>
              <a:buSzPts val="1100"/>
              <a:buChar char="○"/>
            </a:pPr>
            <a:r>
              <a:rPr b="1" i="1" lang="en">
                <a:solidFill>
                  <a:srgbClr val="FF0000"/>
                </a:solidFill>
              </a:rPr>
              <a:t>Expulsion from the university</a:t>
            </a:r>
            <a:r>
              <a:rPr lang="en"/>
              <a:t>.</a:t>
            </a:r>
            <a:endParaRPr/>
          </a:p>
          <a:p>
            <a:pPr indent="-311150" lvl="0" marL="457200" rtl="0" algn="l">
              <a:spcBef>
                <a:spcPts val="0"/>
              </a:spcBef>
              <a:spcAft>
                <a:spcPts val="0"/>
              </a:spcAft>
              <a:buSzPts val="1300"/>
              <a:buChar char="●"/>
            </a:pPr>
            <a:r>
              <a:rPr lang="en"/>
              <a:t>You will presently be taking a quiz on this topic.</a:t>
            </a:r>
            <a:endParaRPr/>
          </a:p>
        </p:txBody>
      </p:sp>
      <p:sp>
        <p:nvSpPr>
          <p:cNvPr id="213" name="Google Shape;21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10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10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1000"/>
                                        <p:tgtEl>
                                          <p:spTgt spid="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000"/>
                                        <p:tgtEl>
                                          <p:spTgt spid="2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Effect filter="fade" transition="in">
                                      <p:cBhvr>
                                        <p:cTn dur="1000"/>
                                        <p:tgtEl>
                                          <p:spTgt spid="2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animEffect filter="fade" transition="in">
                                      <p:cBhvr>
                                        <p:cTn dur="1000"/>
                                        <p:tgtEl>
                                          <p:spTgt spid="2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6" st="6"/>
                                            </p:txEl>
                                          </p:spTgt>
                                        </p:tgtEl>
                                        <p:attrNameLst>
                                          <p:attrName>style.visibility</p:attrName>
                                        </p:attrNameLst>
                                      </p:cBhvr>
                                      <p:to>
                                        <p:strVal val="visible"/>
                                      </p:to>
                                    </p:set>
                                    <p:animEffect filter="fade" transition="in">
                                      <p:cBhvr>
                                        <p:cTn dur="1000"/>
                                        <p:tgtEl>
                                          <p:spTgt spid="2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7" st="7"/>
                                            </p:txEl>
                                          </p:spTgt>
                                        </p:tgtEl>
                                        <p:attrNameLst>
                                          <p:attrName>style.visibility</p:attrName>
                                        </p:attrNameLst>
                                      </p:cBhvr>
                                      <p:to>
                                        <p:strVal val="visible"/>
                                      </p:to>
                                    </p:set>
                                    <p:animEffect filter="fade" transition="in">
                                      <p:cBhvr>
                                        <p:cTn dur="1000"/>
                                        <p:tgtEl>
                                          <p:spTgt spid="21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Code Generation</a:t>
            </a:r>
            <a:endParaRPr/>
          </a:p>
        </p:txBody>
      </p:sp>
      <p:sp>
        <p:nvSpPr>
          <p:cNvPr id="219" name="Google Shape;219;p29"/>
          <p:cNvSpPr txBox="1"/>
          <p:nvPr>
            <p:ph idx="1" type="body"/>
          </p:nvPr>
        </p:nvSpPr>
        <p:spPr>
          <a:xfrm>
            <a:off x="311700" y="1505700"/>
            <a:ext cx="3999900" cy="27438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Using software tools to generate all or part of a solution to a homework assignment is a violation of the Academic Integrity Policy.</a:t>
            </a:r>
            <a:endParaRPr/>
          </a:p>
          <a:p>
            <a:pPr indent="-298450" lvl="1" marL="914400" rtl="0" algn="l">
              <a:spcBef>
                <a:spcPts val="0"/>
              </a:spcBef>
              <a:spcAft>
                <a:spcPts val="0"/>
              </a:spcAft>
              <a:buSzPts val="1100"/>
              <a:buChar char="○"/>
            </a:pPr>
            <a:r>
              <a:rPr lang="en"/>
              <a:t>The penalty for each violation is a </a:t>
            </a:r>
            <a:r>
              <a:rPr b="1" i="1" lang="en">
                <a:solidFill>
                  <a:srgbClr val="FF0000"/>
                </a:solidFill>
              </a:rPr>
              <a:t>zero on the assignment</a:t>
            </a:r>
            <a:r>
              <a:rPr lang="en"/>
              <a:t>.</a:t>
            </a:r>
            <a:endParaRPr/>
          </a:p>
          <a:p>
            <a:pPr indent="-311150" lvl="0" marL="457200" rtl="0" algn="l">
              <a:spcBef>
                <a:spcPts val="0"/>
              </a:spcBef>
              <a:spcAft>
                <a:spcPts val="0"/>
              </a:spcAft>
              <a:buSzPts val="1300"/>
              <a:buChar char="●"/>
            </a:pPr>
            <a:r>
              <a:rPr lang="en"/>
              <a:t>Using software tools to generate all or part of a solution to a </a:t>
            </a:r>
            <a:r>
              <a:rPr lang="en"/>
              <a:t>practical exam</a:t>
            </a:r>
            <a:r>
              <a:rPr lang="en"/>
              <a:t> is considered an </a:t>
            </a:r>
            <a:r>
              <a:rPr lang="en"/>
              <a:t>egregious</a:t>
            </a:r>
            <a:r>
              <a:rPr lang="en"/>
              <a:t> violation of the Academic Integrity Policy.</a:t>
            </a:r>
            <a:endParaRPr/>
          </a:p>
          <a:p>
            <a:pPr indent="-298450" lvl="1" marL="914400" rtl="0" algn="l">
              <a:spcBef>
                <a:spcPts val="0"/>
              </a:spcBef>
              <a:spcAft>
                <a:spcPts val="0"/>
              </a:spcAft>
              <a:buSzPts val="1100"/>
              <a:buChar char="○"/>
            </a:pPr>
            <a:r>
              <a:rPr lang="en"/>
              <a:t>The penalty for an egregious violation is an </a:t>
            </a:r>
            <a:r>
              <a:rPr b="1" i="1" lang="en">
                <a:solidFill>
                  <a:srgbClr val="FF0000"/>
                </a:solidFill>
              </a:rPr>
              <a:t>automatic F in the course</a:t>
            </a:r>
            <a:r>
              <a:rPr lang="en"/>
              <a:t>, even if it is the first violation. </a:t>
            </a:r>
            <a:endParaRPr/>
          </a:p>
        </p:txBody>
      </p:sp>
      <p:sp>
        <p:nvSpPr>
          <p:cNvPr id="220" name="Google Shape;220;p29"/>
          <p:cNvSpPr txBox="1"/>
          <p:nvPr>
            <p:ph idx="2" type="body"/>
          </p:nvPr>
        </p:nvSpPr>
        <p:spPr>
          <a:xfrm>
            <a:off x="4832400" y="1505700"/>
            <a:ext cx="3999900" cy="32700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Students will be required to demonstrate a practical application of their programming skills during the mini-practica, midterm exams, and the final exam.</a:t>
            </a:r>
            <a:endParaRPr/>
          </a:p>
          <a:p>
            <a:pPr indent="-298450" lvl="1" marL="914400" rtl="0" algn="l">
              <a:spcBef>
                <a:spcPts val="0"/>
              </a:spcBef>
              <a:spcAft>
                <a:spcPts val="0"/>
              </a:spcAft>
              <a:buSzPts val="1100"/>
              <a:buChar char="○"/>
            </a:pPr>
            <a:r>
              <a:rPr lang="en"/>
              <a:t>Students will be monitored by Course Assistants and their instructors during these exams.</a:t>
            </a:r>
            <a:endParaRPr/>
          </a:p>
          <a:p>
            <a:pPr indent="-311150" lvl="0" marL="457200" rtl="0" algn="l">
              <a:spcBef>
                <a:spcPts val="0"/>
              </a:spcBef>
              <a:spcAft>
                <a:spcPts val="0"/>
              </a:spcAft>
              <a:buSzPts val="1300"/>
              <a:buChar char="●"/>
            </a:pPr>
            <a:r>
              <a:rPr lang="en"/>
              <a:t>Homework assignments are assigned to give students an opportunity to practice the skills that they will need to master to do well on their exams.</a:t>
            </a:r>
            <a:endParaRPr/>
          </a:p>
          <a:p>
            <a:pPr indent="-311150" lvl="0" marL="457200" rtl="0" algn="l">
              <a:spcBef>
                <a:spcPts val="0"/>
              </a:spcBef>
              <a:spcAft>
                <a:spcPts val="0"/>
              </a:spcAft>
              <a:buSzPts val="1300"/>
              <a:buChar char="●"/>
            </a:pPr>
            <a:r>
              <a:rPr lang="en"/>
              <a:t>Students who rely on AI Code Generation to complete their homework assignments will be unprepared for their practical exams.</a:t>
            </a:r>
            <a:endParaRPr/>
          </a:p>
        </p:txBody>
      </p:sp>
      <p:sp>
        <p:nvSpPr>
          <p:cNvPr id="221" name="Google Shape;2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Academic Honesty Warning</a:t>
            </a:r>
            <a:endParaRPr/>
          </a:p>
        </p:txBody>
      </p:sp>
      <p:sp>
        <p:nvSpPr>
          <p:cNvPr id="227" name="Google Shape;227;p30"/>
          <p:cNvSpPr txBox="1"/>
          <p:nvPr>
            <p:ph idx="1" type="body"/>
          </p:nvPr>
        </p:nvSpPr>
        <p:spPr>
          <a:xfrm>
            <a:off x="311700" y="1505700"/>
            <a:ext cx="83430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600">
                <a:solidFill>
                  <a:srgbClr val="000000"/>
                </a:solidFill>
              </a:rPr>
              <a:t>Students who offer solutions or detailed information for assignments or exams bear the same level of responsibility as those who receive and submit such solutions.</a:t>
            </a:r>
            <a:endParaRPr sz="1600">
              <a:solidFill>
                <a:srgbClr val="000000"/>
              </a:solidFill>
            </a:endParaRPr>
          </a:p>
          <a:p>
            <a:pPr indent="0" lvl="0" marL="0" rtl="0" algn="l">
              <a:lnSpc>
                <a:spcPct val="90000"/>
              </a:lnSpc>
              <a:spcBef>
                <a:spcPts val="0"/>
              </a:spcBef>
              <a:spcAft>
                <a:spcPts val="0"/>
              </a:spcAft>
              <a:buNone/>
            </a:pPr>
            <a:r>
              <a:t/>
            </a:r>
            <a:endParaRPr sz="1600">
              <a:solidFill>
                <a:srgbClr val="000000"/>
              </a:solidFill>
            </a:endParaRPr>
          </a:p>
          <a:p>
            <a:pPr indent="0" lvl="0" marL="0" rtl="0" algn="l">
              <a:lnSpc>
                <a:spcPct val="90000"/>
              </a:lnSpc>
              <a:spcBef>
                <a:spcPts val="0"/>
              </a:spcBef>
              <a:spcAft>
                <a:spcPts val="0"/>
              </a:spcAft>
              <a:buNone/>
            </a:pPr>
            <a:r>
              <a:rPr lang="en" sz="1600">
                <a:solidFill>
                  <a:srgbClr val="000000"/>
                </a:solidFill>
              </a:rPr>
              <a:t>If you are found to have breached the Academic Honesty policy on an exam or assignment, your previously submitted work, whether graded or ungraded, will be examined. Each assignment or exam that violates the Academic Honesty policy will be treated as a </a:t>
            </a:r>
            <a:r>
              <a:rPr lang="en" sz="1600" u="sng">
                <a:solidFill>
                  <a:srgbClr val="000000"/>
                </a:solidFill>
              </a:rPr>
              <a:t>separate</a:t>
            </a:r>
            <a:r>
              <a:rPr lang="en" sz="1600">
                <a:solidFill>
                  <a:srgbClr val="000000"/>
                </a:solidFill>
              </a:rPr>
              <a:t> violation.</a:t>
            </a:r>
            <a:endParaRPr sz="1600"/>
          </a:p>
        </p:txBody>
      </p:sp>
      <p:sp>
        <p:nvSpPr>
          <p:cNvPr id="228" name="Google Shape;22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Information</a:t>
            </a:r>
            <a:endParaRPr/>
          </a:p>
        </p:txBody>
      </p:sp>
      <p:sp>
        <p:nvSpPr>
          <p:cNvPr id="78" name="Google Shape;78;p14"/>
          <p:cNvSpPr txBox="1"/>
          <p:nvPr>
            <p:ph idx="1" type="body"/>
          </p:nvPr>
        </p:nvSpPr>
        <p:spPr>
          <a:xfrm>
            <a:off x="130050" y="1505700"/>
            <a:ext cx="4702500" cy="33726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u="sng"/>
              <a:t>Course Title</a:t>
            </a:r>
            <a:r>
              <a:rPr lang="en" sz="1500"/>
              <a:t>: GCIS-124 </a:t>
            </a:r>
            <a:r>
              <a:rPr i="1" lang="en" sz="1500"/>
              <a:t>Software Development &amp; Problem Solving II</a:t>
            </a:r>
            <a:endParaRPr i="1" sz="1500"/>
          </a:p>
          <a:p>
            <a:pPr indent="-323850" lvl="0" marL="457200" rtl="0" algn="l">
              <a:lnSpc>
                <a:spcPct val="100000"/>
              </a:lnSpc>
              <a:spcBef>
                <a:spcPts val="0"/>
              </a:spcBef>
              <a:spcAft>
                <a:spcPts val="0"/>
              </a:spcAft>
              <a:buSzPts val="1500"/>
              <a:buChar char="●"/>
            </a:pPr>
            <a:r>
              <a:rPr lang="en" sz="1500"/>
              <a:t>Course Home Page</a:t>
            </a:r>
            <a:endParaRPr sz="1500"/>
          </a:p>
          <a:p>
            <a:pPr indent="-323850" lvl="1" marL="914400" rtl="0" algn="l">
              <a:lnSpc>
                <a:spcPct val="100000"/>
              </a:lnSpc>
              <a:spcBef>
                <a:spcPts val="0"/>
              </a:spcBef>
              <a:spcAft>
                <a:spcPts val="0"/>
              </a:spcAft>
              <a:buSzPts val="1500"/>
              <a:buChar char="○"/>
            </a:pPr>
            <a:r>
              <a:rPr lang="en" sz="1500" u="sng">
                <a:solidFill>
                  <a:schemeClr val="hlink"/>
                </a:solidFill>
                <a:hlinkClick r:id="rId3"/>
              </a:rPr>
              <a:t>Schedule of Topics</a:t>
            </a:r>
            <a:endParaRPr sz="1500"/>
          </a:p>
          <a:p>
            <a:pPr indent="-323850" lvl="1" marL="914400" rtl="0" algn="l">
              <a:lnSpc>
                <a:spcPct val="100000"/>
              </a:lnSpc>
              <a:spcBef>
                <a:spcPts val="0"/>
              </a:spcBef>
              <a:spcAft>
                <a:spcPts val="0"/>
              </a:spcAft>
              <a:buSzPts val="1500"/>
              <a:buChar char="○"/>
            </a:pPr>
            <a:r>
              <a:rPr lang="en" sz="1500" u="sng">
                <a:solidFill>
                  <a:schemeClr val="hlink"/>
                </a:solidFill>
                <a:hlinkClick r:id="rId4"/>
              </a:rPr>
              <a:t>Syllabus</a:t>
            </a:r>
            <a:endParaRPr sz="1500"/>
          </a:p>
          <a:p>
            <a:pPr indent="-323850" lvl="1" marL="914400" rtl="0" algn="l">
              <a:lnSpc>
                <a:spcPct val="100000"/>
              </a:lnSpc>
              <a:spcBef>
                <a:spcPts val="0"/>
              </a:spcBef>
              <a:spcAft>
                <a:spcPts val="0"/>
              </a:spcAft>
              <a:buSzPts val="1500"/>
              <a:buChar char="○"/>
            </a:pPr>
            <a:r>
              <a:rPr lang="en" sz="1500"/>
              <a:t>Resources</a:t>
            </a:r>
            <a:endParaRPr sz="1500"/>
          </a:p>
          <a:p>
            <a:pPr indent="-323850" lvl="0" marL="457200" rtl="0" algn="l">
              <a:lnSpc>
                <a:spcPct val="100000"/>
              </a:lnSpc>
              <a:spcBef>
                <a:spcPts val="0"/>
              </a:spcBef>
              <a:spcAft>
                <a:spcPts val="0"/>
              </a:spcAft>
              <a:buSzPts val="1500"/>
              <a:buChar char="●"/>
            </a:pPr>
            <a:r>
              <a:rPr lang="en" sz="1500"/>
              <a:t>MyCourses</a:t>
            </a:r>
            <a:endParaRPr sz="1500"/>
          </a:p>
          <a:p>
            <a:pPr indent="-323850" lvl="1" marL="914400" rtl="0" algn="l">
              <a:lnSpc>
                <a:spcPct val="100000"/>
              </a:lnSpc>
              <a:spcBef>
                <a:spcPts val="0"/>
              </a:spcBef>
              <a:spcAft>
                <a:spcPts val="0"/>
              </a:spcAft>
              <a:buSzPts val="1500"/>
              <a:buChar char="○"/>
            </a:pPr>
            <a:r>
              <a:rPr lang="en" sz="1500"/>
              <a:t>Important Links &amp; Resources</a:t>
            </a:r>
            <a:endParaRPr sz="1500"/>
          </a:p>
          <a:p>
            <a:pPr indent="-323850" lvl="1" marL="914400" rtl="0" algn="l">
              <a:lnSpc>
                <a:spcPct val="100000"/>
              </a:lnSpc>
              <a:spcBef>
                <a:spcPts val="0"/>
              </a:spcBef>
              <a:spcAft>
                <a:spcPts val="0"/>
              </a:spcAft>
              <a:buSzPts val="1500"/>
              <a:buChar char="○"/>
            </a:pPr>
            <a:r>
              <a:rPr lang="en" sz="1500"/>
              <a:t>Instructor Office Hours/Contact Info</a:t>
            </a:r>
            <a:endParaRPr sz="1500"/>
          </a:p>
          <a:p>
            <a:pPr indent="-323850" lvl="1" marL="914400" rtl="0" algn="l">
              <a:lnSpc>
                <a:spcPct val="100000"/>
              </a:lnSpc>
              <a:spcBef>
                <a:spcPts val="0"/>
              </a:spcBef>
              <a:spcAft>
                <a:spcPts val="0"/>
              </a:spcAft>
              <a:buSzPts val="1500"/>
              <a:buChar char="○"/>
            </a:pPr>
            <a:r>
              <a:rPr lang="en" sz="1500"/>
              <a:t>Course Materials</a:t>
            </a:r>
            <a:endParaRPr sz="1500"/>
          </a:p>
          <a:p>
            <a:pPr indent="-323850" lvl="1" marL="914400" rtl="0" algn="l">
              <a:lnSpc>
                <a:spcPct val="100000"/>
              </a:lnSpc>
              <a:spcBef>
                <a:spcPts val="0"/>
              </a:spcBef>
              <a:spcAft>
                <a:spcPts val="0"/>
              </a:spcAft>
              <a:buSzPts val="1500"/>
              <a:buChar char="○"/>
            </a:pPr>
            <a:r>
              <a:rPr lang="en" sz="1500"/>
              <a:t>Grades</a:t>
            </a:r>
            <a:endParaRPr sz="1500"/>
          </a:p>
          <a:p>
            <a:pPr indent="-323850" lvl="0" marL="457200" rtl="0" algn="l">
              <a:lnSpc>
                <a:spcPct val="100000"/>
              </a:lnSpc>
              <a:spcBef>
                <a:spcPts val="0"/>
              </a:spcBef>
              <a:spcAft>
                <a:spcPts val="0"/>
              </a:spcAft>
              <a:buSzPts val="1500"/>
              <a:buChar char="●"/>
            </a:pPr>
            <a:r>
              <a:rPr lang="en" sz="1500"/>
              <a:t>GitHub Classroom</a:t>
            </a:r>
            <a:endParaRPr sz="1500"/>
          </a:p>
          <a:p>
            <a:pPr indent="-323850" lvl="1" marL="914400" rtl="0" algn="l">
              <a:lnSpc>
                <a:spcPct val="100000"/>
              </a:lnSpc>
              <a:spcBef>
                <a:spcPts val="0"/>
              </a:spcBef>
              <a:spcAft>
                <a:spcPts val="0"/>
              </a:spcAft>
              <a:buSzPts val="1500"/>
              <a:buChar char="○"/>
            </a:pPr>
            <a:r>
              <a:rPr lang="en" sz="1500"/>
              <a:t>Assignments &amp; Submissions</a:t>
            </a:r>
            <a:endParaRPr sz="1500"/>
          </a:p>
        </p:txBody>
      </p:sp>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4"/>
          <p:cNvSpPr txBox="1"/>
          <p:nvPr/>
        </p:nvSpPr>
        <p:spPr>
          <a:xfrm>
            <a:off x="4796050" y="2724900"/>
            <a:ext cx="3908400" cy="9234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This course is required for students in several different majors within GCCIS including Software Engineering, Computing Security, Computing Exploration, and students in the iSchool.</a:t>
            </a:r>
            <a:endParaRPr sz="1200"/>
          </a:p>
        </p:txBody>
      </p:sp>
      <p:sp>
        <p:nvSpPr>
          <p:cNvPr id="81" name="Google Shape;81;p14"/>
          <p:cNvSpPr txBox="1"/>
          <p:nvPr/>
        </p:nvSpPr>
        <p:spPr>
          <a:xfrm>
            <a:off x="4796050" y="3801524"/>
            <a:ext cx="39084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Your instructor may be a member of any one of several different departments within the college. It does not matter which; all sections of the course are the same.</a:t>
            </a:r>
            <a:endParaRPr sz="1200"/>
          </a:p>
        </p:txBody>
      </p:sp>
      <p:grpSp>
        <p:nvGrpSpPr>
          <p:cNvPr id="82" name="Google Shape;82;p14"/>
          <p:cNvGrpSpPr/>
          <p:nvPr/>
        </p:nvGrpSpPr>
        <p:grpSpPr>
          <a:xfrm>
            <a:off x="4796049" y="1833375"/>
            <a:ext cx="3908400" cy="738300"/>
            <a:chOff x="5001999" y="4264475"/>
            <a:chExt cx="3908400" cy="738300"/>
          </a:xfrm>
        </p:grpSpPr>
        <p:sp>
          <p:nvSpPr>
            <p:cNvPr id="83" name="Google Shape;83;p14"/>
            <p:cNvSpPr/>
            <p:nvPr/>
          </p:nvSpPr>
          <p:spPr>
            <a:xfrm>
              <a:off x="5001999" y="4264475"/>
              <a:ext cx="3908400" cy="738300"/>
            </a:xfrm>
            <a:prstGeom prst="rect">
              <a:avLst/>
            </a:prstGeom>
            <a:solidFill>
              <a:srgbClr val="FFFFFF"/>
            </a:solidFill>
            <a:ln cap="flat" cmpd="sng" w="9525">
              <a:solidFill>
                <a:srgbClr val="626B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4"/>
            <p:cNvPicPr preferRelativeResize="0"/>
            <p:nvPr/>
          </p:nvPicPr>
          <p:blipFill>
            <a:blip r:embed="rId5">
              <a:alphaModFix/>
            </a:blip>
            <a:stretch>
              <a:fillRect/>
            </a:stretch>
          </p:blipFill>
          <p:spPr>
            <a:xfrm>
              <a:off x="5088600" y="4363853"/>
              <a:ext cx="3725223" cy="54484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Effect filter="fade" transition="in">
                                      <p:cBhvr>
                                        <p:cTn dur="1000"/>
                                        <p:tgtEl>
                                          <p:spTgt spid="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Effect filter="fade" transition="in">
                                      <p:cBhvr>
                                        <p:cTn dur="1000"/>
                                        <p:tgtEl>
                                          <p:spTgt spid="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Effect filter="fade" transition="in">
                                      <p:cBhvr>
                                        <p:cTn dur="1000"/>
                                        <p:tgtEl>
                                          <p:spTgt spid="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animEffect filter="fade" transition="in">
                                      <p:cBhvr>
                                        <p:cTn dur="1000"/>
                                        <p:tgtEl>
                                          <p:spTgt spid="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animEffect filter="fade" transition="in">
                                      <p:cBhvr>
                                        <p:cTn dur="1000"/>
                                        <p:tgtEl>
                                          <p:spTgt spid="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animEffect filter="fade" transition="in">
                                      <p:cBhvr>
                                        <p:cTn dur="1000"/>
                                        <p:tgtEl>
                                          <p:spTgt spid="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6" st="6"/>
                                            </p:txEl>
                                          </p:spTgt>
                                        </p:tgtEl>
                                        <p:attrNameLst>
                                          <p:attrName>style.visibility</p:attrName>
                                        </p:attrNameLst>
                                      </p:cBhvr>
                                      <p:to>
                                        <p:strVal val="visible"/>
                                      </p:to>
                                    </p:set>
                                    <p:animEffect filter="fade" transition="in">
                                      <p:cBhvr>
                                        <p:cTn dur="1000"/>
                                        <p:tgtEl>
                                          <p:spTgt spid="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7" st="7"/>
                                            </p:txEl>
                                          </p:spTgt>
                                        </p:tgtEl>
                                        <p:attrNameLst>
                                          <p:attrName>style.visibility</p:attrName>
                                        </p:attrNameLst>
                                      </p:cBhvr>
                                      <p:to>
                                        <p:strVal val="visible"/>
                                      </p:to>
                                    </p:set>
                                    <p:animEffect filter="fade" transition="in">
                                      <p:cBhvr>
                                        <p:cTn dur="1000"/>
                                        <p:tgtEl>
                                          <p:spTgt spid="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8" st="8"/>
                                            </p:txEl>
                                          </p:spTgt>
                                        </p:tgtEl>
                                        <p:attrNameLst>
                                          <p:attrName>style.visibility</p:attrName>
                                        </p:attrNameLst>
                                      </p:cBhvr>
                                      <p:to>
                                        <p:strVal val="visible"/>
                                      </p:to>
                                    </p:set>
                                    <p:animEffect filter="fade" transition="in">
                                      <p:cBhvr>
                                        <p:cTn dur="1000"/>
                                        <p:tgtEl>
                                          <p:spTgt spid="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9" st="9"/>
                                            </p:txEl>
                                          </p:spTgt>
                                        </p:tgtEl>
                                        <p:attrNameLst>
                                          <p:attrName>style.visibility</p:attrName>
                                        </p:attrNameLst>
                                      </p:cBhvr>
                                      <p:to>
                                        <p:strVal val="visible"/>
                                      </p:to>
                                    </p:set>
                                    <p:animEffect filter="fade" transition="in">
                                      <p:cBhvr>
                                        <p:cTn dur="1000"/>
                                        <p:tgtEl>
                                          <p:spTgt spid="7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0" st="10"/>
                                            </p:txEl>
                                          </p:spTgt>
                                        </p:tgtEl>
                                        <p:attrNameLst>
                                          <p:attrName>style.visibility</p:attrName>
                                        </p:attrNameLst>
                                      </p:cBhvr>
                                      <p:to>
                                        <p:strVal val="visible"/>
                                      </p:to>
                                    </p:set>
                                    <p:animEffect filter="fade" transition="in">
                                      <p:cBhvr>
                                        <p:cTn dur="1000"/>
                                        <p:tgtEl>
                                          <p:spTgt spid="7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1" st="11"/>
                                            </p:txEl>
                                          </p:spTgt>
                                        </p:tgtEl>
                                        <p:attrNameLst>
                                          <p:attrName>style.visibility</p:attrName>
                                        </p:attrNameLst>
                                      </p:cBhvr>
                                      <p:to>
                                        <p:strVal val="visible"/>
                                      </p:to>
                                    </p:set>
                                    <p:animEffect filter="fade" transition="in">
                                      <p:cBhvr>
                                        <p:cTn dur="1000"/>
                                        <p:tgtEl>
                                          <p:spTgt spid="7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Grade Components</a:t>
            </a:r>
            <a:endParaRPr/>
          </a:p>
        </p:txBody>
      </p:sp>
      <p:sp>
        <p:nvSpPr>
          <p:cNvPr id="90" name="Google Shape;90;p15"/>
          <p:cNvSpPr txBox="1"/>
          <p:nvPr>
            <p:ph idx="1" type="body"/>
          </p:nvPr>
        </p:nvSpPr>
        <p:spPr>
          <a:xfrm>
            <a:off x="311700" y="16581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Software Development &amp; Problem Solving is a course that is designed to be very </a:t>
            </a:r>
            <a:r>
              <a:rPr b="1" i="1" lang="en">
                <a:solidFill>
                  <a:srgbClr val="FF0000"/>
                </a:solidFill>
              </a:rPr>
              <a:t>hands on</a:t>
            </a:r>
            <a:r>
              <a:rPr lang="en"/>
              <a:t>.</a:t>
            </a:r>
            <a:endParaRPr/>
          </a:p>
          <a:p>
            <a:pPr indent="-311150" lvl="0" marL="457200" rtl="0" algn="l">
              <a:spcBef>
                <a:spcPts val="0"/>
              </a:spcBef>
              <a:spcAft>
                <a:spcPts val="0"/>
              </a:spcAft>
              <a:buSzPts val="1300"/>
              <a:buChar char="●"/>
            </a:pPr>
            <a:r>
              <a:rPr lang="en"/>
              <a:t>Because of this, most of your grade will be based on a </a:t>
            </a:r>
            <a:r>
              <a:rPr b="1" i="1" lang="en">
                <a:solidFill>
                  <a:srgbClr val="FF0000"/>
                </a:solidFill>
              </a:rPr>
              <a:t>practical application</a:t>
            </a:r>
            <a:r>
              <a:rPr lang="en"/>
              <a:t> of the topics that you learn in class.</a:t>
            </a:r>
            <a:endParaRPr/>
          </a:p>
          <a:p>
            <a:pPr indent="-298450" lvl="1" marL="914400" rtl="0" algn="l">
              <a:spcBef>
                <a:spcPts val="0"/>
              </a:spcBef>
              <a:spcAft>
                <a:spcPts val="0"/>
              </a:spcAft>
              <a:buSzPts val="1100"/>
              <a:buChar char="○"/>
            </a:pPr>
            <a:r>
              <a:rPr lang="en"/>
              <a:t>Class Activities</a:t>
            </a:r>
            <a:endParaRPr/>
          </a:p>
          <a:p>
            <a:pPr indent="-298450" lvl="1" marL="914400" rtl="0" algn="l">
              <a:spcBef>
                <a:spcPts val="0"/>
              </a:spcBef>
              <a:spcAft>
                <a:spcPts val="0"/>
              </a:spcAft>
              <a:buSzPts val="1100"/>
              <a:buChar char="○"/>
            </a:pPr>
            <a:r>
              <a:rPr lang="en"/>
              <a:t>Homework Assignments</a:t>
            </a:r>
            <a:endParaRPr/>
          </a:p>
          <a:p>
            <a:pPr indent="-298450" lvl="1" marL="914400" rtl="0" algn="l">
              <a:spcBef>
                <a:spcPts val="0"/>
              </a:spcBef>
              <a:spcAft>
                <a:spcPts val="0"/>
              </a:spcAft>
              <a:buSzPts val="1100"/>
              <a:buChar char="○"/>
            </a:pPr>
            <a:r>
              <a:rPr lang="en"/>
              <a:t>Mini Practi</a:t>
            </a:r>
            <a:r>
              <a:rPr lang="en"/>
              <a:t>ca</a:t>
            </a:r>
            <a:endParaRPr/>
          </a:p>
          <a:p>
            <a:pPr indent="-298450" lvl="1" marL="914400" rtl="0" algn="l">
              <a:spcBef>
                <a:spcPts val="0"/>
              </a:spcBef>
              <a:spcAft>
                <a:spcPts val="0"/>
              </a:spcAft>
              <a:buSzPts val="1100"/>
              <a:buChar char="○"/>
            </a:pPr>
            <a:r>
              <a:rPr lang="en"/>
              <a:t>Midterm Exams</a:t>
            </a:r>
            <a:endParaRPr/>
          </a:p>
          <a:p>
            <a:pPr indent="-298450" lvl="1" marL="914400" rtl="0" algn="l">
              <a:spcBef>
                <a:spcPts val="0"/>
              </a:spcBef>
              <a:spcAft>
                <a:spcPts val="0"/>
              </a:spcAft>
              <a:buSzPts val="1100"/>
              <a:buChar char="○"/>
            </a:pPr>
            <a:r>
              <a:rPr lang="en"/>
              <a:t>Final Exam (includes a Practical)</a:t>
            </a:r>
            <a:endParaRPr/>
          </a:p>
          <a:p>
            <a:pPr indent="-311150" lvl="0" marL="457200" rtl="0" algn="l">
              <a:spcBef>
                <a:spcPts val="0"/>
              </a:spcBef>
              <a:spcAft>
                <a:spcPts val="0"/>
              </a:spcAft>
              <a:buSzPts val="1300"/>
              <a:buChar char="●"/>
            </a:pPr>
            <a:r>
              <a:rPr lang="en"/>
              <a:t>You will be working on a computer for most of every class, during your exams, and when you work on your homework assignments.</a:t>
            </a:r>
            <a:endParaRPr/>
          </a:p>
        </p:txBody>
      </p:sp>
      <p:sp>
        <p:nvSpPr>
          <p:cNvPr id="91" name="Google Shape;91;p15"/>
          <p:cNvSpPr txBox="1"/>
          <p:nvPr>
            <p:ph idx="4294967295" type="title"/>
          </p:nvPr>
        </p:nvSpPr>
        <p:spPr>
          <a:xfrm>
            <a:off x="5028200" y="4492813"/>
            <a:ext cx="3706500" cy="542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Each of these grade components will be discussed in detail over the course of the next several slides.</a:t>
            </a:r>
            <a:endParaRPr sz="1200">
              <a:latin typeface="Arial"/>
              <a:ea typeface="Arial"/>
              <a:cs typeface="Arial"/>
              <a:sym typeface="Arial"/>
            </a:endParaRPr>
          </a:p>
        </p:txBody>
      </p:sp>
      <p:sp>
        <p:nvSpPr>
          <p:cNvPr id="92" name="Google Shape;9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3" name="Google Shape;93;p15"/>
          <p:cNvGraphicFramePr/>
          <p:nvPr/>
        </p:nvGraphicFramePr>
        <p:xfrm>
          <a:off x="5028200" y="1357488"/>
          <a:ext cx="3000000" cy="3000000"/>
        </p:xfrm>
        <a:graphic>
          <a:graphicData uri="http://schemas.openxmlformats.org/drawingml/2006/table">
            <a:tbl>
              <a:tblPr>
                <a:noFill/>
                <a:tableStyleId>{2FCB1160-5DE0-4640-B606-BB3D1CB5E3DE}</a:tableStyleId>
              </a:tblPr>
              <a:tblGrid>
                <a:gridCol w="1853250"/>
                <a:gridCol w="1853250"/>
              </a:tblGrid>
              <a:tr h="381000">
                <a:tc>
                  <a:txBody>
                    <a:bodyPr/>
                    <a:lstStyle/>
                    <a:p>
                      <a:pPr indent="0" lvl="0" marL="0" rtl="0" algn="ctr">
                        <a:spcBef>
                          <a:spcPts val="0"/>
                        </a:spcBef>
                        <a:spcAft>
                          <a:spcPts val="0"/>
                        </a:spcAft>
                        <a:buNone/>
                      </a:pPr>
                      <a:r>
                        <a:rPr b="1" lang="en" sz="1300">
                          <a:solidFill>
                            <a:srgbClr val="FFFFFF"/>
                          </a:solidFill>
                        </a:rPr>
                        <a:t>Component</a:t>
                      </a:r>
                      <a:endParaRPr b="1" sz="13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300">
                          <a:solidFill>
                            <a:srgbClr val="FFFFFF"/>
                          </a:solidFill>
                        </a:rPr>
                        <a:t>% of Final Grade</a:t>
                      </a:r>
                      <a:endParaRPr b="1" sz="13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en" sz="1200"/>
                        <a:t>Quizzes</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3</a:t>
                      </a:r>
                      <a:r>
                        <a:rPr lang="en" sz="1200"/>
                        <a: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Class Activities</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5</a:t>
                      </a:r>
                      <a:r>
                        <a:rPr lang="en" sz="1200"/>
                        <a: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Assignments</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12</a:t>
                      </a:r>
                      <a:r>
                        <a:rPr lang="en" sz="1200"/>
                        <a:t>%</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Mini-Practica</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5%</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Midterm Exams</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54</a:t>
                      </a:r>
                      <a:r>
                        <a:rPr lang="en" sz="1200"/>
                        <a: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Final Exam</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21</a:t>
                      </a:r>
                      <a:r>
                        <a:rPr lang="en" sz="1200"/>
                        <a: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7" st="7"/>
                                            </p:txEl>
                                          </p:spTgt>
                                        </p:tgtEl>
                                        <p:attrNameLst>
                                          <p:attrName>style.visibility</p:attrName>
                                        </p:attrNameLst>
                                      </p:cBhvr>
                                      <p:to>
                                        <p:strVal val="visible"/>
                                      </p:to>
                                    </p:set>
                                    <p:animEffect filter="fade" transition="in">
                                      <p:cBhvr>
                                        <p:cTn dur="1000"/>
                                        <p:tgtEl>
                                          <p:spTgt spid="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a:blip r:embed="rId3">
            <a:alphaModFix/>
          </a:blip>
          <a:stretch>
            <a:fillRect/>
          </a:stretch>
        </p:blipFill>
        <p:spPr>
          <a:xfrm>
            <a:off x="5232167" y="834225"/>
            <a:ext cx="1675899" cy="1703724"/>
          </a:xfrm>
          <a:prstGeom prst="rect">
            <a:avLst/>
          </a:prstGeom>
          <a:noFill/>
          <a:ln cap="flat" cmpd="sng" w="19050">
            <a:solidFill>
              <a:schemeClr val="dk2"/>
            </a:solidFill>
            <a:prstDash val="solid"/>
            <a:round/>
            <a:headEnd len="sm" w="sm" type="none"/>
            <a:tailEnd len="sm" w="sm" type="none"/>
          </a:ln>
        </p:spPr>
      </p:pic>
      <p:pic>
        <p:nvPicPr>
          <p:cNvPr id="99" name="Google Shape;99;p16"/>
          <p:cNvPicPr preferRelativeResize="0"/>
          <p:nvPr/>
        </p:nvPicPr>
        <p:blipFill>
          <a:blip r:embed="rId4">
            <a:alphaModFix/>
          </a:blip>
          <a:stretch>
            <a:fillRect/>
          </a:stretch>
        </p:blipFill>
        <p:spPr>
          <a:xfrm>
            <a:off x="6592333" y="1798499"/>
            <a:ext cx="2164393" cy="1215349"/>
          </a:xfrm>
          <a:prstGeom prst="rect">
            <a:avLst/>
          </a:prstGeom>
          <a:noFill/>
          <a:ln cap="flat" cmpd="sng" w="19050">
            <a:solidFill>
              <a:schemeClr val="dk2"/>
            </a:solidFill>
            <a:prstDash val="solid"/>
            <a:round/>
            <a:headEnd len="sm" w="sm" type="none"/>
            <a:tailEnd len="sm" w="sm" type="none"/>
          </a:ln>
        </p:spPr>
      </p:pic>
      <p:sp>
        <p:nvSpPr>
          <p:cNvPr id="100" name="Google Shape;100;p16"/>
          <p:cNvSpPr txBox="1"/>
          <p:nvPr>
            <p:ph type="title"/>
          </p:nvPr>
        </p:nvSpPr>
        <p:spPr>
          <a:xfrm>
            <a:off x="4959925" y="437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Sessions</a:t>
            </a:r>
            <a:endParaRPr/>
          </a:p>
        </p:txBody>
      </p:sp>
      <p:sp>
        <p:nvSpPr>
          <p:cNvPr id="101" name="Google Shape;101;p16"/>
          <p:cNvSpPr txBox="1"/>
          <p:nvPr>
            <p:ph idx="1" type="body"/>
          </p:nvPr>
        </p:nvSpPr>
        <p:spPr>
          <a:xfrm>
            <a:off x="157375" y="133400"/>
            <a:ext cx="4460700" cy="2796900"/>
          </a:xfrm>
          <a:prstGeom prst="rect">
            <a:avLst/>
          </a:prstGeom>
        </p:spPr>
        <p:txBody>
          <a:bodyPr anchorCtr="0" anchor="ctr" bIns="91425" lIns="91425" spcFirstLastPara="1" rIns="91425" wrap="square" tIns="91425">
            <a:spAutoFit/>
          </a:bodyPr>
          <a:lstStyle/>
          <a:p>
            <a:pPr indent="-311150" lvl="0" marL="457200" rtl="0" algn="l">
              <a:spcBef>
                <a:spcPts val="0"/>
              </a:spcBef>
              <a:spcAft>
                <a:spcPts val="0"/>
              </a:spcAft>
              <a:buSzPts val="1300"/>
              <a:buChar char="●"/>
            </a:pPr>
            <a:r>
              <a:rPr lang="en"/>
              <a:t>During a typical week, some sections will meet for either two or </a:t>
            </a:r>
            <a:r>
              <a:rPr lang="en"/>
              <a:t>three</a:t>
            </a:r>
            <a:r>
              <a:rPr lang="en"/>
              <a:t> class sessions</a:t>
            </a:r>
            <a:r>
              <a:rPr lang="en"/>
              <a:t>. Most will comprise some or all of the following:</a:t>
            </a:r>
            <a:endParaRPr/>
          </a:p>
          <a:p>
            <a:pPr indent="-298450" lvl="1" marL="914400" rtl="0" algn="l">
              <a:spcBef>
                <a:spcPts val="0"/>
              </a:spcBef>
              <a:spcAft>
                <a:spcPts val="0"/>
              </a:spcAft>
              <a:buSzPts val="1100"/>
              <a:buChar char="○"/>
            </a:pPr>
            <a:r>
              <a:rPr lang="en"/>
              <a:t>A 5 minute </a:t>
            </a:r>
            <a:r>
              <a:rPr b="1" i="1" lang="en">
                <a:solidFill>
                  <a:srgbClr val="FF0000"/>
                </a:solidFill>
              </a:rPr>
              <a:t>quiz</a:t>
            </a:r>
            <a:r>
              <a:rPr lang="en">
                <a:solidFill>
                  <a:srgbClr val="FF0000"/>
                </a:solidFill>
              </a:rPr>
              <a:t> </a:t>
            </a:r>
            <a:r>
              <a:rPr lang="en"/>
              <a:t>based on material from the previous </a:t>
            </a:r>
            <a:r>
              <a:rPr lang="en"/>
              <a:t>lecture</a:t>
            </a:r>
            <a:r>
              <a:rPr lang="en"/>
              <a:t>.</a:t>
            </a:r>
            <a:endParaRPr/>
          </a:p>
          <a:p>
            <a:pPr indent="-298450" lvl="1" marL="914400" rtl="0" algn="l">
              <a:spcBef>
                <a:spcPts val="0"/>
              </a:spcBef>
              <a:spcAft>
                <a:spcPts val="0"/>
              </a:spcAft>
              <a:buSzPts val="1100"/>
              <a:buChar char="○"/>
            </a:pPr>
            <a:r>
              <a:rPr lang="en"/>
              <a:t>A 105 minute </a:t>
            </a:r>
            <a:r>
              <a:rPr b="1" i="1" lang="en">
                <a:solidFill>
                  <a:srgbClr val="FF0000"/>
                </a:solidFill>
              </a:rPr>
              <a:t>lecture</a:t>
            </a:r>
            <a:r>
              <a:rPr lang="en">
                <a:solidFill>
                  <a:srgbClr val="FF0000"/>
                </a:solidFill>
              </a:rPr>
              <a:t> </a:t>
            </a:r>
            <a:r>
              <a:rPr lang="en"/>
              <a:t>covering one of the course topics and including several small coding activities for your to practice on a computer.</a:t>
            </a:r>
            <a:endParaRPr/>
          </a:p>
          <a:p>
            <a:pPr indent="-298450" lvl="2" marL="1371600" rtl="0" algn="l">
              <a:spcBef>
                <a:spcPts val="0"/>
              </a:spcBef>
              <a:spcAft>
                <a:spcPts val="0"/>
              </a:spcAft>
              <a:buSzPts val="1100"/>
              <a:buChar char="■"/>
            </a:pPr>
            <a:r>
              <a:rPr lang="en"/>
              <a:t>You may use your own computer or one of the computers provided for you in the classroom.</a:t>
            </a:r>
            <a:endParaRPr/>
          </a:p>
          <a:p>
            <a:pPr indent="-298450" lvl="1" marL="914400" rtl="0" algn="l">
              <a:spcBef>
                <a:spcPts val="0"/>
              </a:spcBef>
              <a:spcAft>
                <a:spcPts val="0"/>
              </a:spcAft>
              <a:buSzPts val="1100"/>
              <a:buChar char="○"/>
            </a:pPr>
            <a:r>
              <a:rPr lang="en"/>
              <a:t>In any time remaining, you will begin your </a:t>
            </a:r>
            <a:r>
              <a:rPr b="1" i="1" lang="en">
                <a:solidFill>
                  <a:srgbClr val="FF0000"/>
                </a:solidFill>
              </a:rPr>
              <a:t>homework assignment</a:t>
            </a:r>
            <a:r>
              <a:rPr lang="en"/>
              <a:t>, which is due before the start of the next class.</a:t>
            </a:r>
            <a:endParaRPr/>
          </a:p>
        </p:txBody>
      </p:sp>
      <p:pic>
        <p:nvPicPr>
          <p:cNvPr id="102" name="Google Shape;102;p16"/>
          <p:cNvPicPr preferRelativeResize="0"/>
          <p:nvPr/>
        </p:nvPicPr>
        <p:blipFill>
          <a:blip r:embed="rId5">
            <a:alphaModFix/>
          </a:blip>
          <a:stretch>
            <a:fillRect/>
          </a:stretch>
        </p:blipFill>
        <p:spPr>
          <a:xfrm>
            <a:off x="5176475" y="2840471"/>
            <a:ext cx="2164398" cy="1216426"/>
          </a:xfrm>
          <a:prstGeom prst="rect">
            <a:avLst/>
          </a:prstGeom>
          <a:noFill/>
          <a:ln cap="flat" cmpd="sng" w="19050">
            <a:solidFill>
              <a:schemeClr val="dk2"/>
            </a:solidFill>
            <a:prstDash val="solid"/>
            <a:round/>
            <a:headEnd len="sm" w="sm" type="none"/>
            <a:tailEnd len="sm" w="sm" type="none"/>
          </a:ln>
        </p:spPr>
      </p:pic>
      <p:pic>
        <p:nvPicPr>
          <p:cNvPr id="103" name="Google Shape;103;p16"/>
          <p:cNvPicPr preferRelativeResize="0"/>
          <p:nvPr/>
        </p:nvPicPr>
        <p:blipFill>
          <a:blip r:embed="rId6">
            <a:alphaModFix/>
          </a:blip>
          <a:stretch>
            <a:fillRect/>
          </a:stretch>
        </p:blipFill>
        <p:spPr>
          <a:xfrm>
            <a:off x="6591325" y="3592494"/>
            <a:ext cx="2164398" cy="1215357"/>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1000"/>
                                        <p:tgtEl>
                                          <p:spTgt spid="1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1000"/>
                                        <p:tgtEl>
                                          <p:spTgt spid="1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1000"/>
                                        <p:tgtEl>
                                          <p:spTgt spid="1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1000"/>
                                        <p:tgtEl>
                                          <p:spTgt spid="1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animEffect filter="fade" transition="in">
                                      <p:cBhvr>
                                        <p:cTn dur="1000"/>
                                        <p:tgtEl>
                                          <p:spTgt spid="10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Typical Unit (3 classes)</a:t>
            </a:r>
            <a:endParaRPr/>
          </a:p>
        </p:txBody>
      </p:sp>
      <p:sp>
        <p:nvSpPr>
          <p:cNvPr id="109" name="Google Shape;10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0" name="Google Shape;110;p17"/>
          <p:cNvGraphicFramePr/>
          <p:nvPr/>
        </p:nvGraphicFramePr>
        <p:xfrm>
          <a:off x="3161150" y="1659525"/>
          <a:ext cx="3000000" cy="3000000"/>
        </p:xfrm>
        <a:graphic>
          <a:graphicData uri="http://schemas.openxmlformats.org/drawingml/2006/table">
            <a:tbl>
              <a:tblPr>
                <a:noFill/>
                <a:tableStyleId>{2FCB1160-5DE0-4640-B606-BB3D1CB5E3DE}</a:tableStyleId>
              </a:tblPr>
              <a:tblGrid>
                <a:gridCol w="1926350"/>
                <a:gridCol w="1926350"/>
                <a:gridCol w="1926350"/>
              </a:tblGrid>
              <a:tr h="396200">
                <a:tc>
                  <a:txBody>
                    <a:bodyPr/>
                    <a:lstStyle/>
                    <a:p>
                      <a:pPr indent="0" lvl="0" marL="0" rtl="0" algn="ctr">
                        <a:spcBef>
                          <a:spcPts val="0"/>
                        </a:spcBef>
                        <a:spcAft>
                          <a:spcPts val="0"/>
                        </a:spcAft>
                        <a:buNone/>
                      </a:pPr>
                      <a:r>
                        <a:rPr lang="en">
                          <a:solidFill>
                            <a:srgbClr val="FFFFFF"/>
                          </a:solidFill>
                        </a:rPr>
                        <a:t>DAY 1</a:t>
                      </a:r>
                      <a:endParaRPr>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a:solidFill>
                            <a:srgbClr val="FFFFFF"/>
                          </a:solidFill>
                        </a:rPr>
                        <a:t>DAY 2</a:t>
                      </a:r>
                      <a:endParaRPr>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a:solidFill>
                            <a:srgbClr val="FFFFFF"/>
                          </a:solidFill>
                        </a:rPr>
                        <a:t>DAY 3</a:t>
                      </a:r>
                      <a:endParaRPr>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613300">
                <a:tc>
                  <a:txBody>
                    <a:bodyPr/>
                    <a:lstStyle/>
                    <a:p>
                      <a:pPr indent="0" lvl="0" marL="0" rtl="0" algn="l">
                        <a:spcBef>
                          <a:spcPts val="0"/>
                        </a:spcBef>
                        <a:spcAft>
                          <a:spcPts val="0"/>
                        </a:spcAft>
                        <a:buNone/>
                      </a:pPr>
                      <a:r>
                        <a:rPr b="1" lang="en">
                          <a:solidFill>
                            <a:srgbClr val="FF0000"/>
                          </a:solidFill>
                        </a:rPr>
                        <a:t>Quiz</a:t>
                      </a:r>
                      <a:endParaRPr b="1">
                        <a:solidFill>
                          <a:srgbClr val="FF0000"/>
                        </a:solidFill>
                      </a:endParaRPr>
                    </a:p>
                    <a:p>
                      <a:pPr indent="0" lvl="0" marL="0" rtl="0" algn="l">
                        <a:spcBef>
                          <a:spcPts val="0"/>
                        </a:spcBef>
                        <a:spcAft>
                          <a:spcPts val="0"/>
                        </a:spcAft>
                        <a:buNone/>
                      </a:pPr>
                      <a:r>
                        <a:rPr lang="en"/>
                        <a:t>5 Minutes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Quiz</a:t>
                      </a:r>
                      <a:endParaRPr b="1">
                        <a:solidFill>
                          <a:srgbClr val="FF0000"/>
                        </a:solidFill>
                      </a:endParaRPr>
                    </a:p>
                    <a:p>
                      <a:pPr indent="0" lvl="0" marL="0" rtl="0" algn="l">
                        <a:spcBef>
                          <a:spcPts val="0"/>
                        </a:spcBef>
                        <a:spcAft>
                          <a:spcPts val="0"/>
                        </a:spcAft>
                        <a:buNone/>
                      </a:pPr>
                      <a:r>
                        <a:rPr lang="en"/>
                        <a:t>5 Minutes</a:t>
                      </a:r>
                      <a:endParaRPr b="1">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Quiz</a:t>
                      </a:r>
                      <a:endParaRPr b="1">
                        <a:solidFill>
                          <a:srgbClr val="FF0000"/>
                        </a:solidFill>
                      </a:endParaRPr>
                    </a:p>
                    <a:p>
                      <a:pPr indent="0" lvl="0" marL="0" rtl="0" algn="l">
                        <a:spcBef>
                          <a:spcPts val="0"/>
                        </a:spcBef>
                        <a:spcAft>
                          <a:spcPts val="0"/>
                        </a:spcAft>
                        <a:buNone/>
                      </a:pPr>
                      <a:r>
                        <a:rPr lang="en"/>
                        <a:t>5 Minutes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22925">
                <a:tc rowSpan="2">
                  <a:txBody>
                    <a:bodyPr/>
                    <a:lstStyle/>
                    <a:p>
                      <a:pPr indent="0" lvl="0" marL="0" rtl="0" algn="l">
                        <a:spcBef>
                          <a:spcPts val="0"/>
                        </a:spcBef>
                        <a:spcAft>
                          <a:spcPts val="0"/>
                        </a:spcAft>
                        <a:buNone/>
                      </a:pPr>
                      <a:r>
                        <a:rPr b="1" lang="en">
                          <a:solidFill>
                            <a:srgbClr val="FF0000"/>
                          </a:solidFill>
                        </a:rPr>
                        <a:t>Lecture &amp; </a:t>
                      </a:r>
                      <a:r>
                        <a:rPr b="1" lang="en">
                          <a:solidFill>
                            <a:srgbClr val="FF0000"/>
                          </a:solidFill>
                        </a:rPr>
                        <a:t>Activities</a:t>
                      </a:r>
                      <a:endParaRPr b="1">
                        <a:solidFill>
                          <a:srgbClr val="FF0000"/>
                        </a:solidFill>
                      </a:endParaRPr>
                    </a:p>
                    <a:p>
                      <a:pPr indent="0" lvl="0" marL="0" rtl="0" algn="l">
                        <a:spcBef>
                          <a:spcPts val="0"/>
                        </a:spcBef>
                        <a:spcAft>
                          <a:spcPts val="0"/>
                        </a:spcAft>
                        <a:buNone/>
                      </a:pPr>
                      <a:r>
                        <a:rPr lang="en"/>
                        <a:t>10</a:t>
                      </a:r>
                      <a:r>
                        <a:rPr lang="en"/>
                        <a:t>5 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2">
                  <a:txBody>
                    <a:bodyPr/>
                    <a:lstStyle/>
                    <a:p>
                      <a:pPr indent="0" lvl="0" marL="0" rtl="0" algn="l">
                        <a:spcBef>
                          <a:spcPts val="0"/>
                        </a:spcBef>
                        <a:spcAft>
                          <a:spcPts val="0"/>
                        </a:spcAft>
                        <a:buNone/>
                      </a:pPr>
                      <a:r>
                        <a:rPr b="1" lang="en">
                          <a:solidFill>
                            <a:srgbClr val="FF0000"/>
                          </a:solidFill>
                        </a:rPr>
                        <a:t>Lecture &amp; Activities</a:t>
                      </a:r>
                      <a:endParaRPr b="1">
                        <a:solidFill>
                          <a:srgbClr val="FF0000"/>
                        </a:solidFill>
                      </a:endParaRPr>
                    </a:p>
                    <a:p>
                      <a:pPr indent="0" lvl="0" marL="0" rtl="0" algn="l">
                        <a:spcBef>
                          <a:spcPts val="0"/>
                        </a:spcBef>
                        <a:spcAft>
                          <a:spcPts val="0"/>
                        </a:spcAft>
                        <a:buNone/>
                      </a:pPr>
                      <a:r>
                        <a:rPr lang="en"/>
                        <a:t>105 Minutes</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2">
                  <a:txBody>
                    <a:bodyPr/>
                    <a:lstStyle/>
                    <a:p>
                      <a:pPr indent="0" lvl="0" marL="0" rtl="0" algn="l">
                        <a:spcBef>
                          <a:spcPts val="0"/>
                        </a:spcBef>
                        <a:spcAft>
                          <a:spcPts val="0"/>
                        </a:spcAft>
                        <a:buNone/>
                      </a:pPr>
                      <a:r>
                        <a:rPr b="1" lang="en">
                          <a:solidFill>
                            <a:srgbClr val="FF0000"/>
                          </a:solidFill>
                        </a:rPr>
                        <a:t>Lecture &amp; Activities</a:t>
                      </a:r>
                      <a:endParaRPr b="1">
                        <a:solidFill>
                          <a:srgbClr val="FF0000"/>
                        </a:solidFill>
                      </a:endParaRPr>
                    </a:p>
                    <a:p>
                      <a:pPr indent="0" lvl="0" marL="0" rtl="0" algn="l">
                        <a:spcBef>
                          <a:spcPts val="0"/>
                        </a:spcBef>
                        <a:spcAft>
                          <a:spcPts val="0"/>
                        </a:spcAft>
                        <a:buNone/>
                      </a:pPr>
                      <a:r>
                        <a:rPr lang="en"/>
                        <a:t>10</a:t>
                      </a:r>
                      <a:r>
                        <a:rPr lang="en"/>
                        <a:t>5 Minutes</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49650">
                <a:tc vMerge="1"/>
                <a:tc vMerge="1"/>
                <a:tc vMerge="1"/>
              </a:tr>
            </a:tbl>
          </a:graphicData>
        </a:graphic>
      </p:graphicFrame>
      <p:sp>
        <p:nvSpPr>
          <p:cNvPr id="111" name="Google Shape;111;p17"/>
          <p:cNvSpPr txBox="1"/>
          <p:nvPr/>
        </p:nvSpPr>
        <p:spPr>
          <a:xfrm>
            <a:off x="209650" y="1646075"/>
            <a:ext cx="27627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Here is a typical unit for</a:t>
            </a:r>
            <a:r>
              <a:rPr lang="en" sz="1200">
                <a:latin typeface="Roboto"/>
                <a:ea typeface="Roboto"/>
                <a:cs typeface="Roboto"/>
                <a:sym typeface="Roboto"/>
              </a:rPr>
              <a:t> GCIS-124 sections comprised of 3 classes.</a:t>
            </a:r>
            <a:endParaRPr sz="1200">
              <a:latin typeface="Roboto"/>
              <a:ea typeface="Roboto"/>
              <a:cs typeface="Roboto"/>
              <a:sym typeface="Roboto"/>
            </a:endParaRPr>
          </a:p>
        </p:txBody>
      </p:sp>
      <p:sp>
        <p:nvSpPr>
          <p:cNvPr id="112" name="Google Shape;112;p17"/>
          <p:cNvSpPr txBox="1"/>
          <p:nvPr/>
        </p:nvSpPr>
        <p:spPr>
          <a:xfrm>
            <a:off x="209650" y="3093975"/>
            <a:ext cx="27627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 remaining time will be divided between Lecture and In-Class activities.</a:t>
            </a:r>
            <a:endParaRPr sz="1200">
              <a:latin typeface="Roboto"/>
              <a:ea typeface="Roboto"/>
              <a:cs typeface="Roboto"/>
              <a:sym typeface="Roboto"/>
            </a:endParaRPr>
          </a:p>
        </p:txBody>
      </p:sp>
      <p:sp>
        <p:nvSpPr>
          <p:cNvPr id="113" name="Google Shape;113;p17"/>
          <p:cNvSpPr txBox="1"/>
          <p:nvPr/>
        </p:nvSpPr>
        <p:spPr>
          <a:xfrm>
            <a:off x="209650" y="2370013"/>
            <a:ext cx="27627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Each class will begin with a quiz based on the previous day's lecture. </a:t>
            </a:r>
            <a:endParaRPr sz="1200">
              <a:latin typeface="Roboto"/>
              <a:ea typeface="Roboto"/>
              <a:cs typeface="Roboto"/>
              <a:sym typeface="Roboto"/>
            </a:endParaRPr>
          </a:p>
        </p:txBody>
      </p:sp>
      <p:sp>
        <p:nvSpPr>
          <p:cNvPr id="114" name="Google Shape;114;p17"/>
          <p:cNvSpPr txBox="1"/>
          <p:nvPr/>
        </p:nvSpPr>
        <p:spPr>
          <a:xfrm>
            <a:off x="209650" y="4002725"/>
            <a:ext cx="27627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There are also 3 Midterm Exams, each of which will include questions from about 3 units.</a:t>
            </a:r>
            <a:endParaRPr sz="1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Typical Unit (2 classes)</a:t>
            </a:r>
            <a:endParaRPr/>
          </a:p>
        </p:txBody>
      </p:sp>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1" name="Google Shape;121;p18"/>
          <p:cNvGraphicFramePr/>
          <p:nvPr/>
        </p:nvGraphicFramePr>
        <p:xfrm>
          <a:off x="3161150" y="1659525"/>
          <a:ext cx="3000000" cy="3000000"/>
        </p:xfrm>
        <a:graphic>
          <a:graphicData uri="http://schemas.openxmlformats.org/drawingml/2006/table">
            <a:tbl>
              <a:tblPr>
                <a:noFill/>
                <a:tableStyleId>{2FCB1160-5DE0-4640-B606-BB3D1CB5E3DE}</a:tableStyleId>
              </a:tblPr>
              <a:tblGrid>
                <a:gridCol w="1926350"/>
                <a:gridCol w="1926350"/>
              </a:tblGrid>
              <a:tr h="396200">
                <a:tc>
                  <a:txBody>
                    <a:bodyPr/>
                    <a:lstStyle/>
                    <a:p>
                      <a:pPr indent="0" lvl="0" marL="0" rtl="0" algn="ctr">
                        <a:spcBef>
                          <a:spcPts val="0"/>
                        </a:spcBef>
                        <a:spcAft>
                          <a:spcPts val="0"/>
                        </a:spcAft>
                        <a:buNone/>
                      </a:pPr>
                      <a:r>
                        <a:rPr lang="en">
                          <a:solidFill>
                            <a:srgbClr val="FFFFFF"/>
                          </a:solidFill>
                        </a:rPr>
                        <a:t>DAY 1</a:t>
                      </a:r>
                      <a:endParaRPr>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a:solidFill>
                            <a:srgbClr val="FFFFFF"/>
                          </a:solidFill>
                        </a:rPr>
                        <a:t>DAY 2</a:t>
                      </a:r>
                      <a:endParaRPr>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613300">
                <a:tc>
                  <a:txBody>
                    <a:bodyPr/>
                    <a:lstStyle/>
                    <a:p>
                      <a:pPr indent="0" lvl="0" marL="0" rtl="0" algn="l">
                        <a:spcBef>
                          <a:spcPts val="0"/>
                        </a:spcBef>
                        <a:spcAft>
                          <a:spcPts val="0"/>
                        </a:spcAft>
                        <a:buNone/>
                      </a:pPr>
                      <a:r>
                        <a:rPr b="1" lang="en">
                          <a:solidFill>
                            <a:srgbClr val="FF0000"/>
                          </a:solidFill>
                        </a:rPr>
                        <a:t>Quiz</a:t>
                      </a:r>
                      <a:endParaRPr b="1">
                        <a:solidFill>
                          <a:srgbClr val="FF0000"/>
                        </a:solidFill>
                      </a:endParaRPr>
                    </a:p>
                    <a:p>
                      <a:pPr indent="0" lvl="0" marL="0" rtl="0" algn="l">
                        <a:spcBef>
                          <a:spcPts val="0"/>
                        </a:spcBef>
                        <a:spcAft>
                          <a:spcPts val="0"/>
                        </a:spcAft>
                        <a:buNone/>
                      </a:pPr>
                      <a:r>
                        <a:rPr lang="en"/>
                        <a:t>5 Minutes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Quiz</a:t>
                      </a:r>
                      <a:endParaRPr b="1">
                        <a:solidFill>
                          <a:srgbClr val="FF0000"/>
                        </a:solidFill>
                      </a:endParaRPr>
                    </a:p>
                    <a:p>
                      <a:pPr indent="0" lvl="0" marL="0" rtl="0" algn="l">
                        <a:spcBef>
                          <a:spcPts val="0"/>
                        </a:spcBef>
                        <a:spcAft>
                          <a:spcPts val="0"/>
                        </a:spcAft>
                        <a:buNone/>
                      </a:pPr>
                      <a:r>
                        <a:rPr lang="en"/>
                        <a:t>5 Minutes</a:t>
                      </a:r>
                      <a:endParaRPr b="1">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22925">
                <a:tc rowSpan="2">
                  <a:txBody>
                    <a:bodyPr/>
                    <a:lstStyle/>
                    <a:p>
                      <a:pPr indent="0" lvl="0" marL="0" rtl="0" algn="l">
                        <a:spcBef>
                          <a:spcPts val="0"/>
                        </a:spcBef>
                        <a:spcAft>
                          <a:spcPts val="0"/>
                        </a:spcAft>
                        <a:buNone/>
                      </a:pPr>
                      <a:r>
                        <a:rPr b="1" lang="en">
                          <a:solidFill>
                            <a:srgbClr val="FF0000"/>
                          </a:solidFill>
                        </a:rPr>
                        <a:t>Lecture</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2">
                  <a:txBody>
                    <a:bodyPr/>
                    <a:lstStyle/>
                    <a:p>
                      <a:pPr indent="0" lvl="0" marL="0" rtl="0" algn="l">
                        <a:spcBef>
                          <a:spcPts val="0"/>
                        </a:spcBef>
                        <a:spcAft>
                          <a:spcPts val="0"/>
                        </a:spcAft>
                        <a:buNone/>
                      </a:pPr>
                      <a:r>
                        <a:rPr b="1" lang="en">
                          <a:solidFill>
                            <a:srgbClr val="FF0000"/>
                          </a:solidFill>
                        </a:rPr>
                        <a:t>Lecture</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49650">
                <a:tc vMerge="1"/>
                <a:tc vMerge="1"/>
              </a:tr>
            </a:tbl>
          </a:graphicData>
        </a:graphic>
      </p:graphicFrame>
      <p:sp>
        <p:nvSpPr>
          <p:cNvPr id="122" name="Google Shape;122;p18"/>
          <p:cNvSpPr txBox="1"/>
          <p:nvPr/>
        </p:nvSpPr>
        <p:spPr>
          <a:xfrm>
            <a:off x="209650" y="1646075"/>
            <a:ext cx="27627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Here is a typical unit for GCIS-124 sections comprised of 2 classes.</a:t>
            </a:r>
            <a:endParaRPr sz="1200">
              <a:latin typeface="Roboto"/>
              <a:ea typeface="Roboto"/>
              <a:cs typeface="Roboto"/>
              <a:sym typeface="Roboto"/>
            </a:endParaRPr>
          </a:p>
        </p:txBody>
      </p:sp>
      <p:sp>
        <p:nvSpPr>
          <p:cNvPr id="123" name="Google Shape;123;p18"/>
          <p:cNvSpPr txBox="1"/>
          <p:nvPr/>
        </p:nvSpPr>
        <p:spPr>
          <a:xfrm>
            <a:off x="209650" y="3093975"/>
            <a:ext cx="27627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 remaining time will be divided between Lecture and In-Class Activites.</a:t>
            </a:r>
            <a:endParaRPr sz="1200">
              <a:latin typeface="Roboto"/>
              <a:ea typeface="Roboto"/>
              <a:cs typeface="Roboto"/>
              <a:sym typeface="Roboto"/>
            </a:endParaRPr>
          </a:p>
        </p:txBody>
      </p:sp>
      <p:sp>
        <p:nvSpPr>
          <p:cNvPr id="124" name="Google Shape;124;p18"/>
          <p:cNvSpPr txBox="1"/>
          <p:nvPr/>
        </p:nvSpPr>
        <p:spPr>
          <a:xfrm>
            <a:off x="209650" y="2370013"/>
            <a:ext cx="27627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Each class will begin with a quiz based on the previous day's lecture. </a:t>
            </a:r>
            <a:endParaRPr sz="1200">
              <a:latin typeface="Roboto"/>
              <a:ea typeface="Roboto"/>
              <a:cs typeface="Roboto"/>
              <a:sym typeface="Roboto"/>
            </a:endParaRPr>
          </a:p>
        </p:txBody>
      </p:sp>
      <p:sp>
        <p:nvSpPr>
          <p:cNvPr id="125" name="Google Shape;125;p18"/>
          <p:cNvSpPr txBox="1"/>
          <p:nvPr/>
        </p:nvSpPr>
        <p:spPr>
          <a:xfrm>
            <a:off x="209650" y="4002725"/>
            <a:ext cx="27627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There are also 3 Midterm Exams, each of which will include questions from about 3 units.</a:t>
            </a:r>
            <a:endParaRPr sz="1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25" y="52417"/>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Quizzes</a:t>
            </a:r>
            <a:endParaRPr/>
          </a:p>
        </p:txBody>
      </p:sp>
      <p:sp>
        <p:nvSpPr>
          <p:cNvPr id="131" name="Google Shape;131;p19"/>
          <p:cNvSpPr txBox="1"/>
          <p:nvPr>
            <p:ph idx="2" type="body"/>
          </p:nvPr>
        </p:nvSpPr>
        <p:spPr>
          <a:xfrm>
            <a:off x="4644675" y="500925"/>
            <a:ext cx="4166400" cy="395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Most lectures will begin with a </a:t>
            </a:r>
            <a:r>
              <a:rPr b="1" i="1" lang="en">
                <a:solidFill>
                  <a:srgbClr val="FF0000"/>
                </a:solidFill>
              </a:rPr>
              <a:t>quiz</a:t>
            </a:r>
            <a:r>
              <a:rPr lang="en"/>
              <a:t>.</a:t>
            </a:r>
            <a:endParaRPr/>
          </a:p>
          <a:p>
            <a:pPr indent="-311150" lvl="0" marL="457200" rtl="0" algn="l">
              <a:spcBef>
                <a:spcPts val="0"/>
              </a:spcBef>
              <a:spcAft>
                <a:spcPts val="0"/>
              </a:spcAft>
              <a:buSzPts val="1300"/>
              <a:buChar char="●"/>
            </a:pPr>
            <a:r>
              <a:rPr lang="en"/>
              <a:t>Each quiz is designed to be completed in under 5 minutes and will comprise approximately 5 questions that are some combination of:</a:t>
            </a:r>
            <a:endParaRPr/>
          </a:p>
          <a:p>
            <a:pPr indent="-298450" lvl="1" marL="914400" rtl="0" algn="l">
              <a:spcBef>
                <a:spcPts val="0"/>
              </a:spcBef>
              <a:spcAft>
                <a:spcPts val="0"/>
              </a:spcAft>
              <a:buSzPts val="1100"/>
              <a:buChar char="○"/>
            </a:pPr>
            <a:r>
              <a:rPr lang="en"/>
              <a:t>True/False</a:t>
            </a:r>
            <a:endParaRPr/>
          </a:p>
          <a:p>
            <a:pPr indent="-298450" lvl="1" marL="914400" rtl="0" algn="l">
              <a:spcBef>
                <a:spcPts val="0"/>
              </a:spcBef>
              <a:spcAft>
                <a:spcPts val="0"/>
              </a:spcAft>
              <a:buSzPts val="1100"/>
              <a:buChar char="○"/>
            </a:pPr>
            <a:r>
              <a:rPr lang="en"/>
              <a:t>Multiple choice</a:t>
            </a:r>
            <a:endParaRPr/>
          </a:p>
          <a:p>
            <a:pPr indent="-298450" lvl="1" marL="914400" rtl="0" algn="l">
              <a:spcBef>
                <a:spcPts val="0"/>
              </a:spcBef>
              <a:spcAft>
                <a:spcPts val="0"/>
              </a:spcAft>
              <a:buSzPts val="1100"/>
              <a:buChar char="○"/>
            </a:pPr>
            <a:r>
              <a:rPr lang="en"/>
              <a:t>Select all that apply</a:t>
            </a:r>
            <a:endParaRPr/>
          </a:p>
          <a:p>
            <a:pPr indent="-298450" lvl="1" marL="914400" rtl="0" algn="l">
              <a:spcBef>
                <a:spcPts val="0"/>
              </a:spcBef>
              <a:spcAft>
                <a:spcPts val="0"/>
              </a:spcAft>
              <a:buSzPts val="1100"/>
              <a:buChar char="○"/>
            </a:pPr>
            <a:r>
              <a:rPr lang="en"/>
              <a:t>Ordering</a:t>
            </a:r>
            <a:endParaRPr/>
          </a:p>
          <a:p>
            <a:pPr indent="-298450" lvl="1" marL="914400" rtl="0" algn="l">
              <a:spcBef>
                <a:spcPts val="0"/>
              </a:spcBef>
              <a:spcAft>
                <a:spcPts val="0"/>
              </a:spcAft>
              <a:buSzPts val="1100"/>
              <a:buChar char="○"/>
            </a:pPr>
            <a:r>
              <a:rPr lang="en"/>
              <a:t>Matching</a:t>
            </a:r>
            <a:endParaRPr/>
          </a:p>
          <a:p>
            <a:pPr indent="-298450" lvl="1" marL="914400" rtl="0" algn="l">
              <a:spcBef>
                <a:spcPts val="0"/>
              </a:spcBef>
              <a:spcAft>
                <a:spcPts val="0"/>
              </a:spcAft>
              <a:buSzPts val="1100"/>
              <a:buChar char="○"/>
            </a:pPr>
            <a:r>
              <a:rPr lang="en"/>
              <a:t>Fill in the blank</a:t>
            </a:r>
            <a:endParaRPr/>
          </a:p>
          <a:p>
            <a:pPr indent="-311150" lvl="0" marL="457200" rtl="0" algn="l">
              <a:spcBef>
                <a:spcPts val="0"/>
              </a:spcBef>
              <a:spcAft>
                <a:spcPts val="0"/>
              </a:spcAft>
              <a:buSzPts val="1300"/>
              <a:buChar char="●"/>
            </a:pPr>
            <a:r>
              <a:rPr lang="en"/>
              <a:t>There are some restrictions.</a:t>
            </a:r>
            <a:endParaRPr/>
          </a:p>
          <a:p>
            <a:pPr indent="-298450" lvl="1" marL="914400" rtl="0" algn="l">
              <a:spcBef>
                <a:spcPts val="0"/>
              </a:spcBef>
              <a:spcAft>
                <a:spcPts val="0"/>
              </a:spcAft>
              <a:buSzPts val="1100"/>
              <a:buChar char="○"/>
            </a:pPr>
            <a:r>
              <a:rPr lang="en"/>
              <a:t>Each quiz will be </a:t>
            </a:r>
            <a:r>
              <a:rPr b="1" i="1" lang="en">
                <a:solidFill>
                  <a:srgbClr val="FF0000"/>
                </a:solidFill>
              </a:rPr>
              <a:t>password protected</a:t>
            </a:r>
            <a:r>
              <a:rPr lang="en"/>
              <a:t>. Your instructor will reveal the password at the start of class.</a:t>
            </a:r>
            <a:endParaRPr/>
          </a:p>
          <a:p>
            <a:pPr indent="-298450" lvl="1" marL="914400" rtl="0" algn="l">
              <a:spcBef>
                <a:spcPts val="0"/>
              </a:spcBef>
              <a:spcAft>
                <a:spcPts val="0"/>
              </a:spcAft>
              <a:buSzPts val="1100"/>
              <a:buChar char="○"/>
            </a:pPr>
            <a:r>
              <a:rPr lang="en"/>
              <a:t>Each quiz will only be available for the first few minutes of class.</a:t>
            </a:r>
            <a:endParaRPr/>
          </a:p>
          <a:p>
            <a:pPr indent="-298450" lvl="1" marL="914400" rtl="0" algn="l">
              <a:spcBef>
                <a:spcPts val="0"/>
              </a:spcBef>
              <a:spcAft>
                <a:spcPts val="0"/>
              </a:spcAft>
              <a:buSzPts val="1100"/>
              <a:buChar char="○"/>
            </a:pPr>
            <a:r>
              <a:rPr lang="en"/>
              <a:t>If you miss a quiz, you will </a:t>
            </a:r>
            <a:r>
              <a:rPr b="1" i="1" lang="en">
                <a:solidFill>
                  <a:srgbClr val="FF0000"/>
                </a:solidFill>
              </a:rPr>
              <a:t>not </a:t>
            </a:r>
            <a:r>
              <a:rPr lang="en"/>
              <a:t>get an opportunity to make it up.</a:t>
            </a:r>
            <a:endParaRPr/>
          </a:p>
          <a:p>
            <a:pPr indent="-311150" lvl="0" marL="457200" rtl="0" algn="l">
              <a:spcBef>
                <a:spcPts val="0"/>
              </a:spcBef>
              <a:spcAft>
                <a:spcPts val="0"/>
              </a:spcAft>
              <a:buSzPts val="1300"/>
              <a:buChar char="●"/>
            </a:pPr>
            <a:r>
              <a:rPr b="1" i="1" lang="en">
                <a:solidFill>
                  <a:srgbClr val="FF0000"/>
                </a:solidFill>
              </a:rPr>
              <a:t>Quizzes will count for 3% of your final grade</a:t>
            </a:r>
            <a:r>
              <a:rPr lang="en"/>
              <a:t>.</a:t>
            </a:r>
            <a:endParaRPr/>
          </a:p>
        </p:txBody>
      </p:sp>
      <p:sp>
        <p:nvSpPr>
          <p:cNvPr id="132" name="Google Shape;132;p19"/>
          <p:cNvSpPr txBox="1"/>
          <p:nvPr>
            <p:ph idx="3" type="body"/>
          </p:nvPr>
        </p:nvSpPr>
        <p:spPr>
          <a:xfrm>
            <a:off x="301850" y="4115025"/>
            <a:ext cx="3706500" cy="63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The first thing you should do upon arriving in class is to log into MyCourses and take the daily quiz. Your instructor will give you the password.</a:t>
            </a:r>
            <a:endParaRPr sz="1200"/>
          </a:p>
        </p:txBody>
      </p:sp>
      <p:sp>
        <p:nvSpPr>
          <p:cNvPr id="133" name="Google Shape;13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19"/>
          <p:cNvPicPr preferRelativeResize="0"/>
          <p:nvPr/>
        </p:nvPicPr>
        <p:blipFill>
          <a:blip r:embed="rId3">
            <a:alphaModFix/>
          </a:blip>
          <a:stretch>
            <a:fillRect/>
          </a:stretch>
        </p:blipFill>
        <p:spPr>
          <a:xfrm>
            <a:off x="560567" y="734691"/>
            <a:ext cx="3211418" cy="3264751"/>
          </a:xfrm>
          <a:prstGeom prst="rect">
            <a:avLst/>
          </a:prstGeom>
          <a:noFill/>
          <a:ln cap="flat" cmpd="sng" w="19050">
            <a:solidFill>
              <a:schemeClr val="dk2"/>
            </a:solidFill>
            <a:prstDash val="solid"/>
            <a:round/>
            <a:headEnd len="sm" w="sm" type="none"/>
            <a:tailEnd len="sm" w="sm" type="none"/>
          </a:ln>
        </p:spPr>
      </p:pic>
      <p:sp>
        <p:nvSpPr>
          <p:cNvPr id="135" name="Google Shape;135;p19"/>
          <p:cNvSpPr txBox="1"/>
          <p:nvPr/>
        </p:nvSpPr>
        <p:spPr>
          <a:xfrm>
            <a:off x="579157" y="1500531"/>
            <a:ext cx="1270200" cy="12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John Q. Student (jqs2312)</a:t>
            </a:r>
            <a:endParaRPr sz="700">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1000"/>
                                        <p:tgtEl>
                                          <p:spTgt spid="1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animEffect filter="fade" transition="in">
                                      <p:cBhvr>
                                        <p:cTn dur="1000"/>
                                        <p:tgtEl>
                                          <p:spTgt spid="1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animEffect filter="fade" transition="in">
                                      <p:cBhvr>
                                        <p:cTn dur="1000"/>
                                        <p:tgtEl>
                                          <p:spTgt spid="1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6" st="6"/>
                                            </p:txEl>
                                          </p:spTgt>
                                        </p:tgtEl>
                                        <p:attrNameLst>
                                          <p:attrName>style.visibility</p:attrName>
                                        </p:attrNameLst>
                                      </p:cBhvr>
                                      <p:to>
                                        <p:strVal val="visible"/>
                                      </p:to>
                                    </p:set>
                                    <p:animEffect filter="fade" transition="in">
                                      <p:cBhvr>
                                        <p:cTn dur="1000"/>
                                        <p:tgtEl>
                                          <p:spTgt spid="1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7" st="7"/>
                                            </p:txEl>
                                          </p:spTgt>
                                        </p:tgtEl>
                                        <p:attrNameLst>
                                          <p:attrName>style.visibility</p:attrName>
                                        </p:attrNameLst>
                                      </p:cBhvr>
                                      <p:to>
                                        <p:strVal val="visible"/>
                                      </p:to>
                                    </p:set>
                                    <p:animEffect filter="fade" transition="in">
                                      <p:cBhvr>
                                        <p:cTn dur="1000"/>
                                        <p:tgtEl>
                                          <p:spTgt spid="1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8" st="8"/>
                                            </p:txEl>
                                          </p:spTgt>
                                        </p:tgtEl>
                                        <p:attrNameLst>
                                          <p:attrName>style.visibility</p:attrName>
                                        </p:attrNameLst>
                                      </p:cBhvr>
                                      <p:to>
                                        <p:strVal val="visible"/>
                                      </p:to>
                                    </p:set>
                                    <p:animEffect filter="fade" transition="in">
                                      <p:cBhvr>
                                        <p:cTn dur="1000"/>
                                        <p:tgtEl>
                                          <p:spTgt spid="1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9" st="9"/>
                                            </p:txEl>
                                          </p:spTgt>
                                        </p:tgtEl>
                                        <p:attrNameLst>
                                          <p:attrName>style.visibility</p:attrName>
                                        </p:attrNameLst>
                                      </p:cBhvr>
                                      <p:to>
                                        <p:strVal val="visible"/>
                                      </p:to>
                                    </p:set>
                                    <p:animEffect filter="fade" transition="in">
                                      <p:cBhvr>
                                        <p:cTn dur="1000"/>
                                        <p:tgtEl>
                                          <p:spTgt spid="13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0" st="10"/>
                                            </p:txEl>
                                          </p:spTgt>
                                        </p:tgtEl>
                                        <p:attrNameLst>
                                          <p:attrName>style.visibility</p:attrName>
                                        </p:attrNameLst>
                                      </p:cBhvr>
                                      <p:to>
                                        <p:strVal val="visible"/>
                                      </p:to>
                                    </p:set>
                                    <p:animEffect filter="fade" transition="in">
                                      <p:cBhvr>
                                        <p:cTn dur="1000"/>
                                        <p:tgtEl>
                                          <p:spTgt spid="13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1" st="11"/>
                                            </p:txEl>
                                          </p:spTgt>
                                        </p:tgtEl>
                                        <p:attrNameLst>
                                          <p:attrName>style.visibility</p:attrName>
                                        </p:attrNameLst>
                                      </p:cBhvr>
                                      <p:to>
                                        <p:strVal val="visible"/>
                                      </p:to>
                                    </p:set>
                                    <p:animEffect filter="fade" transition="in">
                                      <p:cBhvr>
                                        <p:cTn dur="1000"/>
                                        <p:tgtEl>
                                          <p:spTgt spid="13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2" st="12"/>
                                            </p:txEl>
                                          </p:spTgt>
                                        </p:tgtEl>
                                        <p:attrNameLst>
                                          <p:attrName>style.visibility</p:attrName>
                                        </p:attrNameLst>
                                      </p:cBhvr>
                                      <p:to>
                                        <p:strVal val="visible"/>
                                      </p:to>
                                    </p:set>
                                    <p:animEffect filter="fade" transition="in">
                                      <p:cBhvr>
                                        <p:cTn dur="1000"/>
                                        <p:tgtEl>
                                          <p:spTgt spid="13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5264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Mini-Practica</a:t>
            </a:r>
            <a:endParaRPr/>
          </a:p>
        </p:txBody>
      </p:sp>
      <p:sp>
        <p:nvSpPr>
          <p:cNvPr id="141" name="Google Shape;141;p20"/>
          <p:cNvSpPr txBox="1"/>
          <p:nvPr>
            <p:ph idx="1" type="body"/>
          </p:nvPr>
        </p:nvSpPr>
        <p:spPr>
          <a:xfrm>
            <a:off x="331225" y="140350"/>
            <a:ext cx="4166400" cy="46332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On the first day of each unit, you will take a </a:t>
            </a:r>
            <a:r>
              <a:rPr b="1" i="1" lang="en">
                <a:solidFill>
                  <a:srgbClr val="FF0000"/>
                </a:solidFill>
              </a:rPr>
              <a:t>Mini-Practicum</a:t>
            </a:r>
            <a:r>
              <a:rPr lang="en"/>
              <a:t>.</a:t>
            </a:r>
            <a:endParaRPr/>
          </a:p>
          <a:p>
            <a:pPr indent="-311150" lvl="0" marL="457200" rtl="0" algn="l">
              <a:spcBef>
                <a:spcPts val="0"/>
              </a:spcBef>
              <a:spcAft>
                <a:spcPts val="0"/>
              </a:spcAft>
              <a:buSzPts val="1300"/>
              <a:buChar char="●"/>
            </a:pPr>
            <a:r>
              <a:rPr lang="en"/>
              <a:t>The purpose of the mini-practica is to give you an opportunity to demonstrate practical application of the concepts that you learned in the previous unit.</a:t>
            </a:r>
            <a:endParaRPr/>
          </a:p>
          <a:p>
            <a:pPr indent="-311150" lvl="0" marL="457200" rtl="0" algn="l">
              <a:spcBef>
                <a:spcPts val="0"/>
              </a:spcBef>
              <a:spcAft>
                <a:spcPts val="0"/>
              </a:spcAft>
              <a:buSzPts val="1300"/>
              <a:buChar char="●"/>
            </a:pPr>
            <a:r>
              <a:rPr lang="en"/>
              <a:t>There are some guidelines:</a:t>
            </a:r>
            <a:endParaRPr/>
          </a:p>
          <a:p>
            <a:pPr indent="-298450" lvl="1" marL="914400" rtl="0" algn="l">
              <a:spcBef>
                <a:spcPts val="0"/>
              </a:spcBef>
              <a:spcAft>
                <a:spcPts val="0"/>
              </a:spcAft>
              <a:buSzPts val="1100"/>
              <a:buChar char="○"/>
            </a:pPr>
            <a:r>
              <a:rPr lang="en"/>
              <a:t>The instructions for each mini-practicum will be included in the repository that you create at the start of each unit.</a:t>
            </a:r>
            <a:endParaRPr/>
          </a:p>
          <a:p>
            <a:pPr indent="-298450" lvl="1" marL="914400" rtl="0" algn="l">
              <a:spcBef>
                <a:spcPts val="0"/>
              </a:spcBef>
              <a:spcAft>
                <a:spcPts val="0"/>
              </a:spcAft>
              <a:buSzPts val="1100"/>
              <a:buChar char="○"/>
            </a:pPr>
            <a:r>
              <a:rPr lang="en"/>
              <a:t>Each will require you to demonstrate a practical application of your skills, usually by writing some code.</a:t>
            </a:r>
            <a:endParaRPr/>
          </a:p>
          <a:p>
            <a:pPr indent="-298450" lvl="1" marL="914400" rtl="0" algn="l">
              <a:spcBef>
                <a:spcPts val="0"/>
              </a:spcBef>
              <a:spcAft>
                <a:spcPts val="0"/>
              </a:spcAft>
              <a:buSzPts val="1100"/>
              <a:buChar char="○"/>
            </a:pPr>
            <a:r>
              <a:rPr lang="en"/>
              <a:t>You will have 30 minutes to complete the mini-practicum.</a:t>
            </a:r>
            <a:endParaRPr/>
          </a:p>
          <a:p>
            <a:pPr indent="-298450" lvl="1" marL="914400" rtl="0" algn="l">
              <a:spcBef>
                <a:spcPts val="0"/>
              </a:spcBef>
              <a:spcAft>
                <a:spcPts val="0"/>
              </a:spcAft>
              <a:buSzPts val="1100"/>
              <a:buChar char="○"/>
            </a:pPr>
            <a:r>
              <a:rPr lang="en"/>
              <a:t>If you miss a mini-practicum you will not be given an opportunity to make it up.</a:t>
            </a:r>
            <a:endParaRPr/>
          </a:p>
          <a:p>
            <a:pPr indent="-311150" lvl="0" marL="457200" rtl="0" algn="l">
              <a:spcBef>
                <a:spcPts val="0"/>
              </a:spcBef>
              <a:spcAft>
                <a:spcPts val="0"/>
              </a:spcAft>
              <a:buSzPts val="1300"/>
              <a:buChar char="●"/>
            </a:pPr>
            <a:r>
              <a:rPr lang="en"/>
              <a:t>You will be graded on the solution that </a:t>
            </a:r>
            <a:r>
              <a:rPr lang="en"/>
              <a:t>you</a:t>
            </a:r>
            <a:r>
              <a:rPr lang="en"/>
              <a:t> have pushed at the end of the practicum.</a:t>
            </a:r>
            <a:endParaRPr/>
          </a:p>
          <a:p>
            <a:pPr indent="-311150" lvl="0" marL="457200" rtl="0" algn="l">
              <a:spcBef>
                <a:spcPts val="0"/>
              </a:spcBef>
              <a:spcAft>
                <a:spcPts val="0"/>
              </a:spcAft>
              <a:buSzPts val="1300"/>
              <a:buChar char="●"/>
            </a:pPr>
            <a:r>
              <a:rPr b="1" i="1" lang="en">
                <a:solidFill>
                  <a:srgbClr val="FF0000"/>
                </a:solidFill>
              </a:rPr>
              <a:t>Mini-Practica will count for 5% of your final grade.</a:t>
            </a:r>
            <a:endParaRPr b="1" i="1">
              <a:solidFill>
                <a:srgbClr val="FF0000"/>
              </a:solidFill>
            </a:endParaRPr>
          </a:p>
        </p:txBody>
      </p:sp>
      <p:sp>
        <p:nvSpPr>
          <p:cNvPr id="142" name="Google Shape;142;p20"/>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0"/>
          <p:cNvSpPr txBox="1"/>
          <p:nvPr>
            <p:ph idx="3" type="body"/>
          </p:nvPr>
        </p:nvSpPr>
        <p:spPr>
          <a:xfrm>
            <a:off x="5264725" y="4065125"/>
            <a:ext cx="3706500" cy="554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600"/>
              </a:spcAft>
              <a:buNone/>
            </a:pPr>
            <a:r>
              <a:rPr lang="en" sz="1200"/>
              <a:t>Most Mini-Practica will require you to solve problems by writing code.</a:t>
            </a:r>
            <a:endParaRPr sz="1200"/>
          </a:p>
        </p:txBody>
      </p:sp>
      <p:pic>
        <p:nvPicPr>
          <p:cNvPr id="144" name="Google Shape;144;p20"/>
          <p:cNvPicPr preferRelativeResize="0"/>
          <p:nvPr/>
        </p:nvPicPr>
        <p:blipFill>
          <a:blip r:embed="rId3">
            <a:alphaModFix/>
          </a:blip>
          <a:stretch>
            <a:fillRect/>
          </a:stretch>
        </p:blipFill>
        <p:spPr>
          <a:xfrm>
            <a:off x="5264725" y="1132856"/>
            <a:ext cx="3706501" cy="27798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1"/>
          <p:cNvSpPr txBox="1"/>
          <p:nvPr>
            <p:ph type="title"/>
          </p:nvPr>
        </p:nvSpPr>
        <p:spPr>
          <a:xfrm>
            <a:off x="311725" y="196125"/>
            <a:ext cx="37065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Homework Assignments</a:t>
            </a:r>
            <a:endParaRPr sz="2200"/>
          </a:p>
        </p:txBody>
      </p:sp>
      <p:sp>
        <p:nvSpPr>
          <p:cNvPr id="151" name="Google Shape;151;p21"/>
          <p:cNvSpPr txBox="1"/>
          <p:nvPr>
            <p:ph idx="2" type="body"/>
          </p:nvPr>
        </p:nvSpPr>
        <p:spPr>
          <a:xfrm>
            <a:off x="4644675" y="196125"/>
            <a:ext cx="4166400" cy="41373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There will be a </a:t>
            </a:r>
            <a:r>
              <a:rPr b="1" i="1" lang="en">
                <a:solidFill>
                  <a:srgbClr val="FF0000"/>
                </a:solidFill>
              </a:rPr>
              <a:t>homework assignment</a:t>
            </a:r>
            <a:r>
              <a:rPr lang="en"/>
              <a:t> assigned at the end of most class sessions.</a:t>
            </a:r>
            <a:endParaRPr/>
          </a:p>
          <a:p>
            <a:pPr indent="-298450" lvl="1" marL="914400" rtl="0" algn="l">
              <a:spcBef>
                <a:spcPts val="0"/>
              </a:spcBef>
              <a:spcAft>
                <a:spcPts val="0"/>
              </a:spcAft>
              <a:buSzPts val="1100"/>
              <a:buChar char="○"/>
            </a:pPr>
            <a:r>
              <a:rPr lang="en"/>
              <a:t>The assignment will be due before the start of the next class, meaning that you will have 2-3 days to solve each assignment.</a:t>
            </a:r>
            <a:endParaRPr/>
          </a:p>
          <a:p>
            <a:pPr indent="-298450" lvl="1" marL="914400" rtl="0" algn="l">
              <a:spcBef>
                <a:spcPts val="0"/>
              </a:spcBef>
              <a:spcAft>
                <a:spcPts val="0"/>
              </a:spcAft>
              <a:buSzPts val="1100"/>
              <a:buChar char="○"/>
            </a:pPr>
            <a:r>
              <a:rPr lang="en"/>
              <a:t>It is recommended that you start working on each assignment the same day that it is assigned, while it is still fresh in your mind.</a:t>
            </a:r>
            <a:endParaRPr/>
          </a:p>
          <a:p>
            <a:pPr indent="-298450" lvl="1" marL="914400" rtl="0" algn="l">
              <a:spcBef>
                <a:spcPts val="0"/>
              </a:spcBef>
              <a:spcAft>
                <a:spcPts val="0"/>
              </a:spcAft>
              <a:buSzPts val="1100"/>
              <a:buChar char="○"/>
            </a:pPr>
            <a:r>
              <a:rPr lang="en"/>
              <a:t>This will give you an opportunity to </a:t>
            </a:r>
            <a:r>
              <a:rPr b="1" i="1" lang="en">
                <a:solidFill>
                  <a:srgbClr val="FF0000"/>
                </a:solidFill>
              </a:rPr>
              <a:t>seek help</a:t>
            </a:r>
            <a:r>
              <a:rPr lang="en"/>
              <a:t> from your instructor or the Course Assistants before the assignment is due!</a:t>
            </a:r>
            <a:endParaRPr/>
          </a:p>
          <a:p>
            <a:pPr indent="-311150" lvl="0" marL="457200" rtl="0" algn="l">
              <a:spcBef>
                <a:spcPts val="0"/>
              </a:spcBef>
              <a:spcAft>
                <a:spcPts val="0"/>
              </a:spcAft>
              <a:buSzPts val="1300"/>
              <a:buChar char="●"/>
            </a:pPr>
            <a:r>
              <a:rPr lang="en"/>
              <a:t>Each assignment will give you the opportunity to practice what you learned in the lecture to solve problems that are significantly larger and more complex than the class activities.</a:t>
            </a:r>
            <a:endParaRPr/>
          </a:p>
          <a:p>
            <a:pPr indent="-298450" lvl="1" marL="914400" rtl="0" algn="l">
              <a:spcBef>
                <a:spcPts val="0"/>
              </a:spcBef>
              <a:spcAft>
                <a:spcPts val="0"/>
              </a:spcAft>
              <a:buSzPts val="1100"/>
              <a:buChar char="○"/>
            </a:pPr>
            <a:r>
              <a:rPr lang="en"/>
              <a:t>It's a good idea to review the lecture and practice the class activities before trying the </a:t>
            </a:r>
            <a:r>
              <a:rPr lang="en"/>
              <a:t>homework</a:t>
            </a:r>
            <a:r>
              <a:rPr lang="en"/>
              <a:t>!</a:t>
            </a:r>
            <a:endParaRPr/>
          </a:p>
          <a:p>
            <a:pPr indent="-311150" lvl="0" marL="457200" rtl="0" algn="l">
              <a:spcBef>
                <a:spcPts val="0"/>
              </a:spcBef>
              <a:spcAft>
                <a:spcPts val="0"/>
              </a:spcAft>
              <a:buSzPts val="1300"/>
              <a:buChar char="●"/>
            </a:pPr>
            <a:r>
              <a:rPr b="1" i="1" lang="en">
                <a:solidFill>
                  <a:srgbClr val="FF0000"/>
                </a:solidFill>
              </a:rPr>
              <a:t>Homework assignments will count for 12% of your final grade.</a:t>
            </a:r>
            <a:endParaRPr b="1" i="1">
              <a:solidFill>
                <a:srgbClr val="FF0000"/>
              </a:solidFill>
            </a:endParaRPr>
          </a:p>
        </p:txBody>
      </p:sp>
      <p:sp>
        <p:nvSpPr>
          <p:cNvPr id="152" name="Google Shape;152;p21"/>
          <p:cNvSpPr txBox="1"/>
          <p:nvPr>
            <p:ph idx="3" type="body"/>
          </p:nvPr>
        </p:nvSpPr>
        <p:spPr>
          <a:xfrm>
            <a:off x="311725" y="4178925"/>
            <a:ext cx="3706500" cy="738900"/>
          </a:xfrm>
          <a:prstGeom prst="rect">
            <a:avLst/>
          </a:prstGeom>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200"/>
              <a:t>If there is time left at the end of class, you will be asked to get started on the homework. This is an opportunity to ask questions!</a:t>
            </a:r>
            <a:endParaRPr sz="1200"/>
          </a:p>
        </p:txBody>
      </p:sp>
      <p:pic>
        <p:nvPicPr>
          <p:cNvPr id="153" name="Google Shape;153;p21"/>
          <p:cNvPicPr preferRelativeResize="0"/>
          <p:nvPr/>
        </p:nvPicPr>
        <p:blipFill>
          <a:blip r:embed="rId3">
            <a:alphaModFix/>
          </a:blip>
          <a:stretch>
            <a:fillRect/>
          </a:stretch>
        </p:blipFill>
        <p:spPr>
          <a:xfrm>
            <a:off x="311725" y="765495"/>
            <a:ext cx="3706502" cy="3298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